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Open Sans" panose="020B0604020202020204" charset="0"/>
      <p:regular r:id="rId19"/>
      <p:bold r:id="rId20"/>
      <p:italic r:id="rId21"/>
      <p:boldItalic r:id="rId22"/>
    </p:embeddedFont>
    <p:embeddedFont>
      <p:font typeface="Open Sans 1 Bold" panose="020B0604020202020204" charset="0"/>
      <p:regular r:id="rId23"/>
    </p:embeddedFont>
    <p:embeddedFont>
      <p:font typeface="Aileron Bold" panose="020B0604020202020204" charset="0"/>
      <p:regular r:id="rId24"/>
    </p:embeddedFont>
    <p:embeddedFont>
      <p:font typeface="Open Sans 1" panose="020B0604020202020204" charset="0"/>
      <p:regular r:id="rId25"/>
    </p:embeddedFont>
    <p:embeddedFont>
      <p:font typeface="Open Sans 1 Italics" panose="020B0604020202020204" charset="0"/>
      <p:regular r:id="rId26"/>
    </p:embeddedFont>
    <p:embeddedFont>
      <p:font typeface="Open Sans 2 Medium" panose="020B0604020202020204" charset="0"/>
      <p:regular r:id="rId27"/>
    </p:embeddedFont>
    <p:embeddedFont>
      <p:font typeface="Aileron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 2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22" autoAdjust="0"/>
  </p:normalViewPr>
  <p:slideViewPr>
    <p:cSldViewPr>
      <p:cViewPr varScale="1">
        <p:scale>
          <a:sx n="43" d="100"/>
          <a:sy n="43" d="100"/>
        </p:scale>
        <p:origin x="46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F5E00-415A-4BCA-AB72-218427F549E4}" type="datetimeFigureOut">
              <a:rPr lang="pt-BR" smtClean="0"/>
              <a:t>01/08/2024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AFDEE-BC0E-4D40-8ABB-13ABBE6612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91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AFDEE-BC0E-4D40-8ABB-13ABBE66129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373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7.sv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6.sv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833" y="1418385"/>
            <a:ext cx="3688771" cy="1503192"/>
          </a:xfrm>
          <a:custGeom>
            <a:avLst/>
            <a:gdLst/>
            <a:ahLst/>
            <a:cxnLst/>
            <a:rect l="l" t="t" r="r" b="b"/>
            <a:pathLst>
              <a:path w="3688771" h="1503192">
                <a:moveTo>
                  <a:pt x="0" y="0"/>
                </a:moveTo>
                <a:lnTo>
                  <a:pt x="3688771" y="0"/>
                </a:lnTo>
                <a:lnTo>
                  <a:pt x="3688771" y="1503192"/>
                </a:lnTo>
                <a:lnTo>
                  <a:pt x="0" y="1503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28019" y="-3432632"/>
            <a:ext cx="10988790" cy="14403658"/>
          </a:xfrm>
          <a:custGeom>
            <a:avLst/>
            <a:gdLst/>
            <a:ahLst/>
            <a:cxnLst/>
            <a:rect l="l" t="t" r="r" b="b"/>
            <a:pathLst>
              <a:path w="10988790" h="14403658">
                <a:moveTo>
                  <a:pt x="0" y="0"/>
                </a:moveTo>
                <a:lnTo>
                  <a:pt x="10988791" y="0"/>
                </a:lnTo>
                <a:lnTo>
                  <a:pt x="10988791" y="14403657"/>
                </a:lnTo>
                <a:lnTo>
                  <a:pt x="0" y="14403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33833" y="6164130"/>
            <a:ext cx="6722946" cy="61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3"/>
              </a:lnSpc>
              <a:spcBef>
                <a:spcPct val="0"/>
              </a:spcBef>
            </a:pPr>
            <a:r>
              <a:rPr lang="en-US" sz="358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 DE PROCESSOS: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3833" y="6719064"/>
            <a:ext cx="8993453" cy="101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13216A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Do planejamento à implantação tendo como base a construção da Cadeia de Valor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803006"/>
            <a:ext cx="8993453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Agosto/2024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3898">
            <a:off x="10040833" y="1803064"/>
            <a:ext cx="10800134" cy="12240579"/>
          </a:xfrm>
          <a:custGeom>
            <a:avLst/>
            <a:gdLst/>
            <a:ahLst/>
            <a:cxnLst/>
            <a:rect l="l" t="t" r="r" b="b"/>
            <a:pathLst>
              <a:path w="10800134" h="12240579">
                <a:moveTo>
                  <a:pt x="0" y="0"/>
                </a:moveTo>
                <a:lnTo>
                  <a:pt x="10800134" y="0"/>
                </a:lnTo>
                <a:lnTo>
                  <a:pt x="10800134" y="12240579"/>
                </a:lnTo>
                <a:lnTo>
                  <a:pt x="0" y="1224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3898">
            <a:off x="12023359" y="7029633"/>
            <a:ext cx="8156278" cy="9244104"/>
          </a:xfrm>
          <a:custGeom>
            <a:avLst/>
            <a:gdLst/>
            <a:ahLst/>
            <a:cxnLst/>
            <a:rect l="l" t="t" r="r" b="b"/>
            <a:pathLst>
              <a:path w="8156278" h="9244104">
                <a:moveTo>
                  <a:pt x="0" y="0"/>
                </a:moveTo>
                <a:lnTo>
                  <a:pt x="8156278" y="0"/>
                </a:lnTo>
                <a:lnTo>
                  <a:pt x="8156278" y="9244104"/>
                </a:lnTo>
                <a:lnTo>
                  <a:pt x="0" y="924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2938" y="9567514"/>
            <a:ext cx="2319032" cy="623148"/>
          </a:xfrm>
          <a:custGeom>
            <a:avLst/>
            <a:gdLst/>
            <a:ahLst/>
            <a:cxnLst/>
            <a:rect l="l" t="t" r="r" b="b"/>
            <a:pathLst>
              <a:path w="2319032" h="623148">
                <a:moveTo>
                  <a:pt x="0" y="0"/>
                </a:moveTo>
                <a:lnTo>
                  <a:pt x="2319032" y="0"/>
                </a:lnTo>
                <a:lnTo>
                  <a:pt x="2319032" y="623149"/>
                </a:lnTo>
                <a:lnTo>
                  <a:pt x="0" y="623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012108" y="716132"/>
            <a:ext cx="13864008" cy="13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  <a:spcBef>
                <a:spcPct val="0"/>
              </a:spcBef>
            </a:pPr>
            <a:r>
              <a:rPr lang="en-US" sz="8107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Níveis de Maturidade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2938" y="2832012"/>
            <a:ext cx="5831650" cy="597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1. </a:t>
            </a:r>
            <a:r>
              <a:rPr lang="en-US" sz="1800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  <a:r>
              <a:rPr lang="en-US" sz="1800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normativo</a:t>
            </a:r>
            <a:endParaRPr lang="en-US" sz="1800" dirty="0">
              <a:solidFill>
                <a:srgbClr val="13216A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just">
              <a:lnSpc>
                <a:spcPts val="3060"/>
              </a:lnSpc>
            </a:pP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Estabelece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governança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estratégia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qualidade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orçamento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modelagem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melhoria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implantação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suporte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just">
              <a:lnSpc>
                <a:spcPts val="3060"/>
              </a:lnSpc>
            </a:pP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Não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cuida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manutenção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acompanhamento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deixando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 cargo das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unidades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/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áreas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responsáveis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Após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entrega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do BPM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cabe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área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manter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atualizado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acompanhar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indicadores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desempenho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resultado</a:t>
            </a:r>
            <a:endParaRPr lang="en-US" sz="18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just">
              <a:lnSpc>
                <a:spcPts val="3060"/>
              </a:lnSpc>
            </a:pPr>
            <a:endParaRPr lang="en-US" sz="18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just">
              <a:lnSpc>
                <a:spcPts val="3060"/>
              </a:lnSpc>
            </a:pPr>
            <a:r>
              <a:rPr lang="en-US" sz="1800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3. </a:t>
            </a:r>
            <a:r>
              <a:rPr lang="en-US" sz="1800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  <a:r>
              <a:rPr lang="en-US" sz="1800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normativo</a:t>
            </a:r>
            <a:r>
              <a:rPr lang="en-US" sz="1800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 </a:t>
            </a:r>
            <a:r>
              <a:rPr lang="en-US" sz="1800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coordenador</a:t>
            </a:r>
            <a:endParaRPr lang="en-US" sz="1800" dirty="0">
              <a:solidFill>
                <a:srgbClr val="13216A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just">
              <a:lnSpc>
                <a:spcPts val="3060"/>
              </a:lnSpc>
            </a:pP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Faz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tudo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inclusive a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gestão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diária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execução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dos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algn="just">
              <a:lnSpc>
                <a:spcPts val="3060"/>
              </a:lnSpc>
            </a:pP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Bastante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centralizador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algn="just">
              <a:lnSpc>
                <a:spcPts val="3060"/>
              </a:lnSpc>
            </a:pP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Cuida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tudo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relativo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 </a:t>
            </a:r>
          </a:p>
          <a:p>
            <a:pPr algn="just">
              <a:lnSpc>
                <a:spcPts val="3060"/>
              </a:lnSpc>
            </a:pPr>
            <a:endParaRPr lang="en-US" sz="18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126185" y="2825344"/>
            <a:ext cx="5301190" cy="300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00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2. </a:t>
            </a:r>
            <a:r>
              <a:rPr lang="en-US" sz="1800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  <a:r>
              <a:rPr lang="en-US" sz="1800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coordenador</a:t>
            </a:r>
            <a:endParaRPr lang="en-US" sz="1800" dirty="0">
              <a:solidFill>
                <a:srgbClr val="13216A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l">
              <a:lnSpc>
                <a:spcPts val="3060"/>
              </a:lnSpc>
            </a:pP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Cada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área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está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livre para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cuidar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seus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como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entender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faz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mais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sentido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-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Totalmente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descentralizado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algn="l">
              <a:lnSpc>
                <a:spcPts val="3060"/>
              </a:lnSpc>
            </a:pP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Possui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atuação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estratégica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modelagem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18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melhoria</a:t>
            </a:r>
            <a:r>
              <a:rPr lang="en-US" sz="18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0" lvl="1" indent="0" algn="just">
              <a:lnSpc>
                <a:spcPts val="306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</a:p>
          <a:p>
            <a:pPr marL="0" lvl="1" indent="0" algn="l">
              <a:lnSpc>
                <a:spcPts val="306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26185" y="6368632"/>
            <a:ext cx="4902432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6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4.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  <a:r>
              <a:rPr lang="en-US" sz="1800" u="none" strike="noStrike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em</a:t>
            </a:r>
            <a:r>
              <a:rPr lang="en-US" sz="1800" u="none" strike="noStrike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rede</a:t>
            </a:r>
          </a:p>
          <a:p>
            <a:pPr marL="0" lvl="1" indent="0" algn="just">
              <a:lnSpc>
                <a:spcPts val="3060"/>
              </a:lnSpc>
              <a:spcBef>
                <a:spcPct val="0"/>
              </a:spcBef>
            </a:pP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Há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uma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célula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central e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pequenas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células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com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pontos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focais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distribuídos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nas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diferentes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áreas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empresa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Especialistas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em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espalhados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pela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empresa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0" lvl="1" indent="0" algn="just">
              <a:lnSpc>
                <a:spcPts val="306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Forma de </a:t>
            </a:r>
            <a:r>
              <a:rPr lang="en-US" sz="1800" u="none" strike="noStrike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escalar</a:t>
            </a:r>
            <a:r>
              <a:rPr lang="en-US" sz="1800" u="none" strike="noStrike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0" lvl="1" indent="0" algn="l">
              <a:lnSpc>
                <a:spcPts val="3060"/>
              </a:lnSpc>
              <a:spcBef>
                <a:spcPct val="0"/>
              </a:spcBef>
            </a:pPr>
            <a:endParaRPr lang="en-US" sz="1800" u="none" strike="noStrike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2028617" y="2102974"/>
            <a:ext cx="6105419" cy="7549540"/>
          </a:xfrm>
          <a:custGeom>
            <a:avLst/>
            <a:gdLst/>
            <a:ahLst/>
            <a:cxnLst/>
            <a:rect l="l" t="t" r="r" b="b"/>
            <a:pathLst>
              <a:path w="6105419" h="7549540">
                <a:moveTo>
                  <a:pt x="0" y="0"/>
                </a:moveTo>
                <a:lnTo>
                  <a:pt x="6105420" y="0"/>
                </a:lnTo>
                <a:lnTo>
                  <a:pt x="6105420" y="7549540"/>
                </a:lnTo>
                <a:lnTo>
                  <a:pt x="0" y="75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3898">
            <a:off x="12023359" y="7029633"/>
            <a:ext cx="8156278" cy="9244104"/>
          </a:xfrm>
          <a:custGeom>
            <a:avLst/>
            <a:gdLst/>
            <a:ahLst/>
            <a:cxnLst/>
            <a:rect l="l" t="t" r="r" b="b"/>
            <a:pathLst>
              <a:path w="8156278" h="9244104">
                <a:moveTo>
                  <a:pt x="0" y="0"/>
                </a:moveTo>
                <a:lnTo>
                  <a:pt x="8156278" y="0"/>
                </a:lnTo>
                <a:lnTo>
                  <a:pt x="8156278" y="9244104"/>
                </a:lnTo>
                <a:lnTo>
                  <a:pt x="0" y="924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9258300"/>
            <a:ext cx="3688771" cy="991212"/>
          </a:xfrm>
          <a:custGeom>
            <a:avLst/>
            <a:gdLst/>
            <a:ahLst/>
            <a:cxnLst/>
            <a:rect l="l" t="t" r="r" b="b"/>
            <a:pathLst>
              <a:path w="3688771" h="991212">
                <a:moveTo>
                  <a:pt x="0" y="0"/>
                </a:moveTo>
                <a:lnTo>
                  <a:pt x="3688771" y="0"/>
                </a:lnTo>
                <a:lnTo>
                  <a:pt x="3688771" y="991212"/>
                </a:lnTo>
                <a:lnTo>
                  <a:pt x="0" y="991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47412" y="3342064"/>
            <a:ext cx="6962072" cy="3602872"/>
          </a:xfrm>
          <a:custGeom>
            <a:avLst/>
            <a:gdLst/>
            <a:ahLst/>
            <a:cxnLst/>
            <a:rect l="l" t="t" r="r" b="b"/>
            <a:pathLst>
              <a:path w="6962072" h="3602872">
                <a:moveTo>
                  <a:pt x="0" y="0"/>
                </a:moveTo>
                <a:lnTo>
                  <a:pt x="6962073" y="0"/>
                </a:lnTo>
                <a:lnTo>
                  <a:pt x="6962073" y="3602872"/>
                </a:lnTo>
                <a:lnTo>
                  <a:pt x="0" y="3602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505168"/>
            <a:ext cx="13864008" cy="13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  <a:spcBef>
                <a:spcPct val="0"/>
              </a:spcBef>
            </a:pPr>
            <a:r>
              <a:rPr lang="en-US" sz="8107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Habilidades necessárias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8742" y="2445951"/>
            <a:ext cx="10058201" cy="593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Imparcialidade</a:t>
            </a:r>
            <a:r>
              <a:rPr lang="en-US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Olhar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crítico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sem</a:t>
            </a:r>
            <a:r>
              <a:rPr lang="en-US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“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tomar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lados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” no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redesenho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</a:t>
            </a:r>
            <a:r>
              <a:rPr lang="en-US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studando</a:t>
            </a:r>
            <a:r>
              <a:rPr lang="en-US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negócios</a:t>
            </a:r>
            <a:r>
              <a:rPr lang="en-US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cultura</a:t>
            </a:r>
            <a:r>
              <a:rPr lang="en-US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referências</a:t>
            </a:r>
            <a:r>
              <a:rPr lang="en-US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mercado</a:t>
            </a:r>
            <a:r>
              <a:rPr lang="en-US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  <a:endParaRPr lang="en-US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Organização</a:t>
            </a:r>
            <a:r>
              <a:rPr lang="en-US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Documentar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arquivar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publicizar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fluxos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Disseminador</a:t>
            </a:r>
            <a:r>
              <a:rPr lang="en-US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conhecimento</a:t>
            </a:r>
            <a:r>
              <a:rPr lang="en-US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Treinar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pessoas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é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função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constante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quando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se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fala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! Visto que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alterações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ocorrem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todo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momento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é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essencial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que o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Analista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esteja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sempre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pronto para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construir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aplicar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treinamentos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! 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Bom “</a:t>
            </a:r>
            <a:r>
              <a:rPr lang="en-US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jogo</a:t>
            </a:r>
            <a:r>
              <a:rPr lang="en-US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cintura</a:t>
            </a:r>
            <a:r>
              <a:rPr lang="en-US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”: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É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essencial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ter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boa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comunicação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estar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pronto para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aprender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fluir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por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diferentes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temas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com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facilidade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Habilidades</a:t>
            </a:r>
            <a:r>
              <a:rPr lang="en-US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relacionamento</a:t>
            </a:r>
            <a:r>
              <a:rPr lang="en-US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Engajar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times de forma a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levá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-los a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enxergarem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valor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na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atuação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do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escritório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388620" lvl="1" indent="-194310" algn="l">
              <a:lnSpc>
                <a:spcPts val="3600"/>
              </a:lnSpc>
              <a:buFont typeface="Arial"/>
              <a:buChar char="•"/>
            </a:pPr>
            <a:r>
              <a:rPr lang="en-US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Olhar</a:t>
            </a:r>
            <a:r>
              <a:rPr lang="en-US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estratégico</a:t>
            </a:r>
            <a:r>
              <a:rPr lang="en-US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Visão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sistêmica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identificando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sinergias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oportunidades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criação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iniciativas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tragam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eficiência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para a </a:t>
            </a:r>
            <a:r>
              <a:rPr lang="en-US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r>
              <a:rPr lang="en-US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just">
              <a:lnSpc>
                <a:spcPts val="3060"/>
              </a:lnSpc>
            </a:pPr>
            <a:endParaRPr lang="en-US" sz="18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55" y="9782939"/>
            <a:ext cx="1617240" cy="433959"/>
          </a:xfrm>
          <a:custGeom>
            <a:avLst/>
            <a:gdLst/>
            <a:ahLst/>
            <a:cxnLst/>
            <a:rect l="l" t="t" r="r" b="b"/>
            <a:pathLst>
              <a:path w="1617240" h="433959">
                <a:moveTo>
                  <a:pt x="0" y="0"/>
                </a:moveTo>
                <a:lnTo>
                  <a:pt x="1617240" y="0"/>
                </a:lnTo>
                <a:lnTo>
                  <a:pt x="1617240" y="433959"/>
                </a:lnTo>
                <a:lnTo>
                  <a:pt x="0" y="43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577095" y="356409"/>
            <a:ext cx="17344926" cy="13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  <a:spcBef>
                <a:spcPct val="0"/>
              </a:spcBef>
            </a:pPr>
            <a:r>
              <a:rPr lang="en-US" sz="8107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Construção da Cadeia de Valor</a:t>
            </a:r>
          </a:p>
        </p:txBody>
      </p:sp>
      <p:sp>
        <p:nvSpPr>
          <p:cNvPr id="5" name="Freeform 5"/>
          <p:cNvSpPr/>
          <p:nvPr/>
        </p:nvSpPr>
        <p:spPr>
          <a:xfrm>
            <a:off x="175563" y="7033917"/>
            <a:ext cx="543767" cy="612852"/>
          </a:xfrm>
          <a:custGeom>
            <a:avLst/>
            <a:gdLst/>
            <a:ahLst/>
            <a:cxnLst/>
            <a:rect l="l" t="t" r="r" b="b"/>
            <a:pathLst>
              <a:path w="543767" h="612852">
                <a:moveTo>
                  <a:pt x="0" y="0"/>
                </a:moveTo>
                <a:lnTo>
                  <a:pt x="543767" y="0"/>
                </a:lnTo>
                <a:lnTo>
                  <a:pt x="543767" y="612852"/>
                </a:lnTo>
                <a:lnTo>
                  <a:pt x="0" y="612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6079" y="3190882"/>
            <a:ext cx="946844" cy="946844"/>
            <a:chOff x="0" y="0"/>
            <a:chExt cx="556826" cy="5568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99552" y="5491716"/>
            <a:ext cx="2312300" cy="4613110"/>
            <a:chOff x="0" y="0"/>
            <a:chExt cx="3083067" cy="615081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3083067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DEZ/2023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98703"/>
              <a:ext cx="3083067" cy="5452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ctr">
                <a:lnSpc>
                  <a:spcPts val="2700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 Apresentação da Cadeia de Valor Liga Solidária em reunião G120 e publicação via Conecta;</a:t>
              </a:r>
            </a:p>
            <a:p>
              <a:pPr marL="388620" lvl="1" indent="-194310" algn="ctr">
                <a:lnSpc>
                  <a:spcPts val="2700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Priorização das seguintes frentes: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Educação, Longevidade, Social ​ e Riscos Organizacionais.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5531779"/>
            <a:ext cx="2015274" cy="2555710"/>
            <a:chOff x="0" y="0"/>
            <a:chExt cx="2687032" cy="34076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2687032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FEV/2023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98703"/>
              <a:ext cx="2687032" cy="2708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Estruturação do Escritório de Processos: Aplicação de PMCanvas e Benchmarkings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01143" y="5531779"/>
            <a:ext cx="1825715" cy="2260435"/>
            <a:chOff x="0" y="0"/>
            <a:chExt cx="2434287" cy="301391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2434287" cy="1029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MAR-MAI/2023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219403"/>
              <a:ext cx="2434287" cy="179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Aplicação de 51 checklists com todas as áreas da organização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319038" y="5531779"/>
            <a:ext cx="1762529" cy="2603335"/>
            <a:chOff x="0" y="0"/>
            <a:chExt cx="2350038" cy="347111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2350038" cy="1029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JUN-JUL/2023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219403"/>
              <a:ext cx="2350038" cy="2251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Tabulação de dados e construção da Cadeia de Valor Liga Solidária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845635" y="5386334"/>
            <a:ext cx="1730935" cy="2260435"/>
            <a:chOff x="0" y="0"/>
            <a:chExt cx="2307914" cy="301391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2307914" cy="1029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FEV-MAR/2024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219403"/>
              <a:ext cx="2307914" cy="1794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Início Piloto - Negócios filantrópicos: Lares 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74663" y="5386334"/>
            <a:ext cx="1983681" cy="3584410"/>
            <a:chOff x="0" y="0"/>
            <a:chExt cx="2644908" cy="477921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2644908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MAR/2024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98703"/>
              <a:ext cx="2644908" cy="4080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Finalização Cadeia de Valor e listagem de pontos críticos: Lar Santana Pinheiros e Butantã - Alinhados aos OKRs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993081" y="3190882"/>
            <a:ext cx="946844" cy="946844"/>
            <a:chOff x="0" y="0"/>
            <a:chExt cx="556826" cy="55682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2A409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6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040578" y="3173607"/>
            <a:ext cx="946844" cy="946844"/>
            <a:chOff x="0" y="0"/>
            <a:chExt cx="556826" cy="55682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726880" y="3190882"/>
            <a:ext cx="946844" cy="946844"/>
            <a:chOff x="0" y="0"/>
            <a:chExt cx="556826" cy="55682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482280" y="3190882"/>
            <a:ext cx="946844" cy="946844"/>
            <a:chOff x="0" y="0"/>
            <a:chExt cx="556826" cy="55682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8AFD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237681" y="3190882"/>
            <a:ext cx="946844" cy="946844"/>
            <a:chOff x="0" y="0"/>
            <a:chExt cx="556826" cy="55682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C88C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5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>
            <a:off x="689501" y="4137726"/>
            <a:ext cx="0" cy="792119"/>
          </a:xfrm>
          <a:prstGeom prst="line">
            <a:avLst/>
          </a:prstGeom>
          <a:ln w="47625" cap="flat">
            <a:solidFill>
              <a:srgbClr val="86EAE9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3" name="AutoShape 43"/>
          <p:cNvSpPr/>
          <p:nvPr/>
        </p:nvSpPr>
        <p:spPr>
          <a:xfrm>
            <a:off x="3514001" y="4120451"/>
            <a:ext cx="0" cy="810133"/>
          </a:xfrm>
          <a:prstGeom prst="line">
            <a:avLst/>
          </a:prstGeom>
          <a:ln w="47625" cap="flat">
            <a:solidFill>
              <a:srgbClr val="86EAE9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4" name="AutoShape 44"/>
          <p:cNvSpPr/>
          <p:nvPr/>
        </p:nvSpPr>
        <p:spPr>
          <a:xfrm>
            <a:off x="6200302" y="4137726"/>
            <a:ext cx="0" cy="792119"/>
          </a:xfrm>
          <a:prstGeom prst="line">
            <a:avLst/>
          </a:prstGeom>
          <a:ln w="47625" cap="flat">
            <a:solidFill>
              <a:srgbClr val="37C9E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5" name="AutoShape 45"/>
          <p:cNvSpPr/>
          <p:nvPr/>
        </p:nvSpPr>
        <p:spPr>
          <a:xfrm>
            <a:off x="8955702" y="4137726"/>
            <a:ext cx="0" cy="792119"/>
          </a:xfrm>
          <a:prstGeom prst="line">
            <a:avLst/>
          </a:prstGeom>
          <a:ln w="47625" cap="flat">
            <a:solidFill>
              <a:srgbClr val="18AFD6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6" name="AutoShape 46"/>
          <p:cNvSpPr/>
          <p:nvPr/>
        </p:nvSpPr>
        <p:spPr>
          <a:xfrm>
            <a:off x="11711103" y="4137726"/>
            <a:ext cx="0" cy="792119"/>
          </a:xfrm>
          <a:prstGeom prst="line">
            <a:avLst/>
          </a:prstGeom>
          <a:ln w="47625" cap="flat">
            <a:solidFill>
              <a:srgbClr val="1C88C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7" name="AutoShape 47"/>
          <p:cNvSpPr/>
          <p:nvPr/>
        </p:nvSpPr>
        <p:spPr>
          <a:xfrm>
            <a:off x="14466503" y="4137726"/>
            <a:ext cx="0" cy="792858"/>
          </a:xfrm>
          <a:prstGeom prst="line">
            <a:avLst/>
          </a:prstGeom>
          <a:ln w="47625" cap="flat">
            <a:solidFill>
              <a:srgbClr val="13538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8" name="AutoShape 48"/>
          <p:cNvSpPr/>
          <p:nvPr/>
        </p:nvSpPr>
        <p:spPr>
          <a:xfrm flipV="1">
            <a:off x="1162923" y="3647029"/>
            <a:ext cx="1877655" cy="17275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>
            <a:off x="3987423" y="3647029"/>
            <a:ext cx="1739457" cy="17275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6673724" y="3664304"/>
            <a:ext cx="1808556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>
            <a:off x="9429125" y="3664304"/>
            <a:ext cx="1808556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52"/>
          <p:cNvSpPr/>
          <p:nvPr/>
        </p:nvSpPr>
        <p:spPr>
          <a:xfrm>
            <a:off x="12184525" y="3664304"/>
            <a:ext cx="1808556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3" name="Group 53"/>
          <p:cNvGrpSpPr/>
          <p:nvPr/>
        </p:nvGrpSpPr>
        <p:grpSpPr>
          <a:xfrm>
            <a:off x="16805848" y="3190882"/>
            <a:ext cx="946844" cy="946844"/>
            <a:chOff x="0" y="0"/>
            <a:chExt cx="556826" cy="55682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56826" cy="556826"/>
            </a:xfrm>
            <a:custGeom>
              <a:avLst/>
              <a:gdLst/>
              <a:ahLst/>
              <a:cxnLst/>
              <a:rect l="l" t="t" r="r" b="b"/>
              <a:pathLst>
                <a:path w="556826" h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3216A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7</a:t>
              </a:r>
            </a:p>
          </p:txBody>
        </p:sp>
      </p:grpSp>
      <p:sp>
        <p:nvSpPr>
          <p:cNvPr id="56" name="AutoShape 56"/>
          <p:cNvSpPr/>
          <p:nvPr/>
        </p:nvSpPr>
        <p:spPr>
          <a:xfrm>
            <a:off x="15021189" y="3664304"/>
            <a:ext cx="1808556" cy="0"/>
          </a:xfrm>
          <a:prstGeom prst="line">
            <a:avLst/>
          </a:prstGeom>
          <a:ln w="57150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7" name="AutoShape 57"/>
          <p:cNvSpPr/>
          <p:nvPr/>
        </p:nvSpPr>
        <p:spPr>
          <a:xfrm>
            <a:off x="17303083" y="4120451"/>
            <a:ext cx="0" cy="792858"/>
          </a:xfrm>
          <a:prstGeom prst="line">
            <a:avLst/>
          </a:prstGeom>
          <a:ln w="47625" cap="flat">
            <a:solidFill>
              <a:srgbClr val="13538A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58" name="Group 58"/>
          <p:cNvGrpSpPr/>
          <p:nvPr/>
        </p:nvGrpSpPr>
        <p:grpSpPr>
          <a:xfrm>
            <a:off x="15859335" y="5272309"/>
            <a:ext cx="2428665" cy="3974935"/>
            <a:chOff x="0" y="0"/>
            <a:chExt cx="3238221" cy="5299913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28575"/>
              <a:ext cx="3238221" cy="1029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ABR-ATUALMENTE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1219403"/>
              <a:ext cx="3238221" cy="4080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ctr">
                <a:lnSpc>
                  <a:spcPts val="2700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Aplicação treinamento Gestão de Riscos para toda a organização;</a:t>
              </a:r>
            </a:p>
            <a:p>
              <a:pPr marL="388620" lvl="1" indent="-194310" algn="ctr">
                <a:lnSpc>
                  <a:spcPts val="2700"/>
                </a:lnSpc>
                <a:buFont typeface="Arial"/>
                <a:buChar char="•"/>
              </a:pPr>
              <a:r>
                <a:rPr lang="en-US" sz="1800" spc="26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Elaboração das Cadeias de Valor por segmento (Social/Negócios).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22100">
            <a:off x="11093253" y="-514163"/>
            <a:ext cx="12332094" cy="13985150"/>
          </a:xfrm>
          <a:custGeom>
            <a:avLst/>
            <a:gdLst/>
            <a:ahLst/>
            <a:cxnLst/>
            <a:rect l="l" t="t" r="r" b="b"/>
            <a:pathLst>
              <a:path w="12332094" h="13985150">
                <a:moveTo>
                  <a:pt x="0" y="0"/>
                </a:moveTo>
                <a:lnTo>
                  <a:pt x="12332094" y="0"/>
                </a:lnTo>
                <a:lnTo>
                  <a:pt x="12332094" y="13985150"/>
                </a:lnTo>
                <a:lnTo>
                  <a:pt x="0" y="13985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725" y="9795891"/>
            <a:ext cx="1617240" cy="433959"/>
          </a:xfrm>
          <a:custGeom>
            <a:avLst/>
            <a:gdLst/>
            <a:ahLst/>
            <a:cxnLst/>
            <a:rect l="l" t="t" r="r" b="b"/>
            <a:pathLst>
              <a:path w="1617240" h="433959">
                <a:moveTo>
                  <a:pt x="0" y="0"/>
                </a:moveTo>
                <a:lnTo>
                  <a:pt x="1617240" y="0"/>
                </a:lnTo>
                <a:lnTo>
                  <a:pt x="1617240" y="433959"/>
                </a:lnTo>
                <a:lnTo>
                  <a:pt x="0" y="433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272">
            <a:off x="11465591" y="6199441"/>
            <a:ext cx="9641820" cy="10927777"/>
          </a:xfrm>
          <a:custGeom>
            <a:avLst/>
            <a:gdLst/>
            <a:ahLst/>
            <a:cxnLst/>
            <a:rect l="l" t="t" r="r" b="b"/>
            <a:pathLst>
              <a:path w="9641820" h="10927777">
                <a:moveTo>
                  <a:pt x="0" y="0"/>
                </a:moveTo>
                <a:lnTo>
                  <a:pt x="9641820" y="0"/>
                </a:lnTo>
                <a:lnTo>
                  <a:pt x="9641820" y="10927777"/>
                </a:lnTo>
                <a:lnTo>
                  <a:pt x="0" y="10927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99970" y="2695751"/>
            <a:ext cx="10177249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ORIGEM</a:t>
            </a:r>
          </a:p>
          <a:p>
            <a:pPr algn="l">
              <a:lnSpc>
                <a:spcPts val="3080"/>
              </a:lnSpc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Criada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por Michael Porter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em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1985, 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Cadeia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Valor é um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método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permite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à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uma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visualizar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todos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seus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observando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elos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desde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primeiro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insumo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até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entrega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valor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completa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cliente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4128333" y="716132"/>
            <a:ext cx="17344926" cy="13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  <a:spcBef>
                <a:spcPct val="0"/>
              </a:spcBef>
            </a:pPr>
            <a:r>
              <a:rPr lang="en-US" sz="8107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Cadeia de Valor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9970" y="5105400"/>
            <a:ext cx="1017724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POR QUE CONSTRUÍ-LA?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partir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visibilidade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que 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Cadeia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Valor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traz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é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possível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identificar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quais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devem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ser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potencializados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quais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devem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ser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revistos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trazendo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oportunidades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melhoria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para 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99970" y="7323455"/>
            <a:ext cx="10177249" cy="349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OS 3 EIXOS</a:t>
            </a:r>
          </a:p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cadeia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se divide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em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3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eixos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: 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Macroprocessos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Primários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que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estão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diretamente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relacionados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à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razão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ser da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 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Macroprocessos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Suporte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necessários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para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sustentar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 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Macroprocessos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Gestão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representam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como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é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coordenada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ou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supervisionada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894345" y="2733851"/>
            <a:ext cx="1163604" cy="116360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B5C9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94345" y="5314808"/>
            <a:ext cx="1163604" cy="116360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B5C9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94345" y="7361555"/>
            <a:ext cx="1163604" cy="116360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B5C95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205627" y="3094127"/>
            <a:ext cx="582961" cy="443051"/>
          </a:xfrm>
          <a:custGeom>
            <a:avLst/>
            <a:gdLst/>
            <a:ahLst/>
            <a:cxnLst/>
            <a:rect l="l" t="t" r="r" b="b"/>
            <a:pathLst>
              <a:path w="582961" h="443051">
                <a:moveTo>
                  <a:pt x="0" y="0"/>
                </a:moveTo>
                <a:lnTo>
                  <a:pt x="582962" y="0"/>
                </a:lnTo>
                <a:lnTo>
                  <a:pt x="582962" y="443051"/>
                </a:lnTo>
                <a:lnTo>
                  <a:pt x="0" y="443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20003" y="5655917"/>
            <a:ext cx="754210" cy="438813"/>
          </a:xfrm>
          <a:custGeom>
            <a:avLst/>
            <a:gdLst/>
            <a:ahLst/>
            <a:cxnLst/>
            <a:rect l="l" t="t" r="r" b="b"/>
            <a:pathLst>
              <a:path w="754210" h="438813">
                <a:moveTo>
                  <a:pt x="0" y="0"/>
                </a:moveTo>
                <a:lnTo>
                  <a:pt x="754210" y="0"/>
                </a:lnTo>
                <a:lnTo>
                  <a:pt x="754210" y="438813"/>
                </a:lnTo>
                <a:lnTo>
                  <a:pt x="0" y="438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04263" y="7636931"/>
            <a:ext cx="543767" cy="612852"/>
          </a:xfrm>
          <a:custGeom>
            <a:avLst/>
            <a:gdLst/>
            <a:ahLst/>
            <a:cxnLst/>
            <a:rect l="l" t="t" r="r" b="b"/>
            <a:pathLst>
              <a:path w="543767" h="612852">
                <a:moveTo>
                  <a:pt x="0" y="0"/>
                </a:moveTo>
                <a:lnTo>
                  <a:pt x="543767" y="0"/>
                </a:lnTo>
                <a:lnTo>
                  <a:pt x="543767" y="612852"/>
                </a:lnTo>
                <a:lnTo>
                  <a:pt x="0" y="6128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89971"/>
            <a:chOff x="0" y="0"/>
            <a:chExt cx="4816593" cy="287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7071"/>
            </a:xfrm>
            <a:custGeom>
              <a:avLst/>
              <a:gdLst/>
              <a:ahLst/>
              <a:cxnLst/>
              <a:rect l="l" t="t" r="r" b="b"/>
              <a:pathLst>
                <a:path w="4816592" h="287071">
                  <a:moveTo>
                    <a:pt x="0" y="0"/>
                  </a:moveTo>
                  <a:lnTo>
                    <a:pt x="4816592" y="0"/>
                  </a:lnTo>
                  <a:lnTo>
                    <a:pt x="4816592" y="287071"/>
                  </a:lnTo>
                  <a:lnTo>
                    <a:pt x="0" y="287071"/>
                  </a:lnTo>
                  <a:close/>
                </a:path>
              </a:pathLst>
            </a:custGeom>
            <a:solidFill>
              <a:srgbClr val="24509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315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48185" y="9426091"/>
            <a:ext cx="225837" cy="600819"/>
            <a:chOff x="0" y="0"/>
            <a:chExt cx="59480" cy="1582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480" cy="158240"/>
            </a:xfrm>
            <a:custGeom>
              <a:avLst/>
              <a:gdLst/>
              <a:ahLst/>
              <a:cxnLst/>
              <a:rect l="l" t="t" r="r" b="b"/>
              <a:pathLst>
                <a:path w="59480" h="158240">
                  <a:moveTo>
                    <a:pt x="0" y="0"/>
                  </a:moveTo>
                  <a:lnTo>
                    <a:pt x="59480" y="0"/>
                  </a:lnTo>
                  <a:lnTo>
                    <a:pt x="59480" y="158240"/>
                  </a:lnTo>
                  <a:lnTo>
                    <a:pt x="0" y="158240"/>
                  </a:lnTo>
                  <a:close/>
                </a:path>
              </a:pathLst>
            </a:custGeom>
            <a:solidFill>
              <a:srgbClr val="FAB42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59480" cy="18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05074" y="9426091"/>
            <a:ext cx="225837" cy="600819"/>
            <a:chOff x="0" y="0"/>
            <a:chExt cx="59480" cy="1582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480" cy="158240"/>
            </a:xfrm>
            <a:custGeom>
              <a:avLst/>
              <a:gdLst/>
              <a:ahLst/>
              <a:cxnLst/>
              <a:rect l="l" t="t" r="r" b="b"/>
              <a:pathLst>
                <a:path w="59480" h="158240">
                  <a:moveTo>
                    <a:pt x="0" y="0"/>
                  </a:moveTo>
                  <a:lnTo>
                    <a:pt x="59480" y="0"/>
                  </a:lnTo>
                  <a:lnTo>
                    <a:pt x="59480" y="158240"/>
                  </a:lnTo>
                  <a:lnTo>
                    <a:pt x="0" y="158240"/>
                  </a:lnTo>
                  <a:close/>
                </a:path>
              </a:pathLst>
            </a:custGeom>
            <a:solidFill>
              <a:srgbClr val="24509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9480" cy="18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7906" y="9426091"/>
            <a:ext cx="225837" cy="600819"/>
            <a:chOff x="0" y="0"/>
            <a:chExt cx="59480" cy="1582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480" cy="158240"/>
            </a:xfrm>
            <a:custGeom>
              <a:avLst/>
              <a:gdLst/>
              <a:ahLst/>
              <a:cxnLst/>
              <a:rect l="l" t="t" r="r" b="b"/>
              <a:pathLst>
                <a:path w="59480" h="158240">
                  <a:moveTo>
                    <a:pt x="0" y="0"/>
                  </a:moveTo>
                  <a:lnTo>
                    <a:pt x="59480" y="0"/>
                  </a:lnTo>
                  <a:lnTo>
                    <a:pt x="59480" y="158240"/>
                  </a:lnTo>
                  <a:lnTo>
                    <a:pt x="0" y="158240"/>
                  </a:lnTo>
                  <a:close/>
                </a:path>
              </a:pathLst>
            </a:custGeom>
            <a:solidFill>
              <a:srgbClr val="E51A2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9480" cy="18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5726" y="2160834"/>
            <a:ext cx="4537687" cy="5132657"/>
            <a:chOff x="0" y="0"/>
            <a:chExt cx="937921" cy="10608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7921" cy="1060898"/>
            </a:xfrm>
            <a:custGeom>
              <a:avLst/>
              <a:gdLst/>
              <a:ahLst/>
              <a:cxnLst/>
              <a:rect l="l" t="t" r="r" b="b"/>
              <a:pathLst>
                <a:path w="937921" h="1060898">
                  <a:moveTo>
                    <a:pt x="734721" y="0"/>
                  </a:moveTo>
                  <a:lnTo>
                    <a:pt x="0" y="0"/>
                  </a:lnTo>
                  <a:lnTo>
                    <a:pt x="0" y="1060898"/>
                  </a:lnTo>
                  <a:lnTo>
                    <a:pt x="734721" y="1060898"/>
                  </a:lnTo>
                  <a:lnTo>
                    <a:pt x="937921" y="530449"/>
                  </a:lnTo>
                  <a:lnTo>
                    <a:pt x="734721" y="0"/>
                  </a:lnTo>
                  <a:close/>
                </a:path>
              </a:pathLst>
            </a:custGeom>
            <a:solidFill>
              <a:srgbClr val="E51A22">
                <a:alpha val="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23621" cy="1089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979108" y="2132248"/>
            <a:ext cx="8329783" cy="5161243"/>
            <a:chOff x="0" y="0"/>
            <a:chExt cx="971596" cy="6020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71596" cy="602014"/>
            </a:xfrm>
            <a:custGeom>
              <a:avLst/>
              <a:gdLst/>
              <a:ahLst/>
              <a:cxnLst/>
              <a:rect l="l" t="t" r="r" b="b"/>
              <a:pathLst>
                <a:path w="971596" h="602014">
                  <a:moveTo>
                    <a:pt x="971596" y="0"/>
                  </a:moveTo>
                  <a:lnTo>
                    <a:pt x="0" y="0"/>
                  </a:lnTo>
                  <a:lnTo>
                    <a:pt x="101600" y="301007"/>
                  </a:lnTo>
                  <a:lnTo>
                    <a:pt x="0" y="602014"/>
                  </a:lnTo>
                  <a:lnTo>
                    <a:pt x="971596" y="602014"/>
                  </a:lnTo>
                  <a:lnTo>
                    <a:pt x="869996" y="301007"/>
                  </a:lnTo>
                  <a:lnTo>
                    <a:pt x="971596" y="0"/>
                  </a:lnTo>
                  <a:close/>
                </a:path>
              </a:pathLst>
            </a:custGeom>
            <a:solidFill>
              <a:srgbClr val="245090">
                <a:alpha val="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88900" y="-28575"/>
              <a:ext cx="793796" cy="630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466556" y="5176660"/>
            <a:ext cx="5655127" cy="7677802"/>
          </a:xfrm>
          <a:custGeom>
            <a:avLst/>
            <a:gdLst/>
            <a:ahLst/>
            <a:cxnLst/>
            <a:rect l="l" t="t" r="r" b="b"/>
            <a:pathLst>
              <a:path w="5655127" h="7677802">
                <a:moveTo>
                  <a:pt x="0" y="0"/>
                </a:moveTo>
                <a:lnTo>
                  <a:pt x="5655128" y="0"/>
                </a:lnTo>
                <a:lnTo>
                  <a:pt x="5655128" y="7677803"/>
                </a:lnTo>
                <a:lnTo>
                  <a:pt x="0" y="7677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0" t="-431"/>
            </a:stretch>
          </a:blipFill>
        </p:spPr>
      </p:sp>
      <p:grpSp>
        <p:nvGrpSpPr>
          <p:cNvPr id="21" name="Group 21"/>
          <p:cNvGrpSpPr/>
          <p:nvPr/>
        </p:nvGrpSpPr>
        <p:grpSpPr>
          <a:xfrm rot="-10800000">
            <a:off x="12854087" y="2160834"/>
            <a:ext cx="4594985" cy="5161243"/>
            <a:chOff x="0" y="0"/>
            <a:chExt cx="910019" cy="10221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10018" cy="1022164"/>
            </a:xfrm>
            <a:custGeom>
              <a:avLst/>
              <a:gdLst/>
              <a:ahLst/>
              <a:cxnLst/>
              <a:rect l="l" t="t" r="r" b="b"/>
              <a:pathLst>
                <a:path w="910018" h="1022164">
                  <a:moveTo>
                    <a:pt x="706819" y="0"/>
                  </a:moveTo>
                  <a:lnTo>
                    <a:pt x="0" y="0"/>
                  </a:lnTo>
                  <a:lnTo>
                    <a:pt x="0" y="1022164"/>
                  </a:lnTo>
                  <a:lnTo>
                    <a:pt x="706819" y="1022164"/>
                  </a:lnTo>
                  <a:lnTo>
                    <a:pt x="910018" y="511082"/>
                  </a:lnTo>
                  <a:lnTo>
                    <a:pt x="706819" y="0"/>
                  </a:lnTo>
                  <a:close/>
                </a:path>
              </a:pathLst>
            </a:custGeom>
            <a:solidFill>
              <a:srgbClr val="FFF2D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795719" cy="1050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36689" y="1596742"/>
            <a:ext cx="4130833" cy="440267"/>
            <a:chOff x="0" y="0"/>
            <a:chExt cx="5507777" cy="58702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5507777" cy="587022"/>
              <a:chOff x="0" y="0"/>
              <a:chExt cx="1087956" cy="11595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87956" cy="115955"/>
              </a:xfrm>
              <a:custGeom>
                <a:avLst/>
                <a:gdLst/>
                <a:ahLst/>
                <a:cxnLst/>
                <a:rect l="l" t="t" r="r" b="b"/>
                <a:pathLst>
                  <a:path w="1087956" h="115955">
                    <a:moveTo>
                      <a:pt x="57978" y="0"/>
                    </a:moveTo>
                    <a:lnTo>
                      <a:pt x="1029979" y="0"/>
                    </a:lnTo>
                    <a:cubicBezTo>
                      <a:pt x="1061999" y="0"/>
                      <a:pt x="1087956" y="25957"/>
                      <a:pt x="1087956" y="57978"/>
                    </a:cubicBezTo>
                    <a:lnTo>
                      <a:pt x="1087956" y="57978"/>
                    </a:lnTo>
                    <a:cubicBezTo>
                      <a:pt x="1087956" y="89998"/>
                      <a:pt x="1061999" y="115955"/>
                      <a:pt x="1029979" y="115955"/>
                    </a:cubicBezTo>
                    <a:lnTo>
                      <a:pt x="57978" y="115955"/>
                    </a:lnTo>
                    <a:cubicBezTo>
                      <a:pt x="25957" y="115955"/>
                      <a:pt x="0" y="89998"/>
                      <a:pt x="0" y="57978"/>
                    </a:cubicBezTo>
                    <a:lnTo>
                      <a:pt x="0" y="57978"/>
                    </a:lnTo>
                    <a:cubicBezTo>
                      <a:pt x="0" y="25957"/>
                      <a:pt x="25957" y="0"/>
                      <a:pt x="57978" y="0"/>
                    </a:cubicBezTo>
                    <a:close/>
                  </a:path>
                </a:pathLst>
              </a:custGeom>
              <a:solidFill>
                <a:srgbClr val="24509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1087956" cy="1445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54857" y="78253"/>
              <a:ext cx="5198063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MACROPROCESSOS PRIMÁRIOS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55892" y="7569488"/>
            <a:ext cx="16952387" cy="1214184"/>
            <a:chOff x="0" y="0"/>
            <a:chExt cx="1531424" cy="10968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31424" cy="109685"/>
            </a:xfrm>
            <a:custGeom>
              <a:avLst/>
              <a:gdLst/>
              <a:ahLst/>
              <a:cxnLst/>
              <a:rect l="l" t="t" r="r" b="b"/>
              <a:pathLst>
                <a:path w="1531424" h="109685">
                  <a:moveTo>
                    <a:pt x="54843" y="0"/>
                  </a:moveTo>
                  <a:lnTo>
                    <a:pt x="1476581" y="0"/>
                  </a:lnTo>
                  <a:cubicBezTo>
                    <a:pt x="1506870" y="0"/>
                    <a:pt x="1531424" y="24554"/>
                    <a:pt x="1531424" y="54843"/>
                  </a:cubicBezTo>
                  <a:lnTo>
                    <a:pt x="1531424" y="54843"/>
                  </a:lnTo>
                  <a:cubicBezTo>
                    <a:pt x="1531424" y="85132"/>
                    <a:pt x="1506870" y="109685"/>
                    <a:pt x="1476581" y="109685"/>
                  </a:cubicBezTo>
                  <a:lnTo>
                    <a:pt x="54843" y="109685"/>
                  </a:lnTo>
                  <a:cubicBezTo>
                    <a:pt x="24554" y="109685"/>
                    <a:pt x="0" y="85132"/>
                    <a:pt x="0" y="54843"/>
                  </a:cubicBezTo>
                  <a:lnTo>
                    <a:pt x="0" y="54843"/>
                  </a:lnTo>
                  <a:cubicBezTo>
                    <a:pt x="0" y="24554"/>
                    <a:pt x="24554" y="0"/>
                    <a:pt x="54843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24509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531424" cy="138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8448185" y="8195630"/>
            <a:ext cx="2593463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arrow" w="med" len="sm"/>
          </a:ln>
        </p:spPr>
      </p:sp>
      <p:sp>
        <p:nvSpPr>
          <p:cNvPr id="33" name="AutoShape 33"/>
          <p:cNvSpPr/>
          <p:nvPr/>
        </p:nvSpPr>
        <p:spPr>
          <a:xfrm flipV="1">
            <a:off x="9463212" y="2488438"/>
            <a:ext cx="0" cy="4245127"/>
          </a:xfrm>
          <a:prstGeom prst="line">
            <a:avLst/>
          </a:prstGeom>
          <a:ln w="19050" cap="flat">
            <a:solidFill>
              <a:srgbClr val="24509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9843962" y="3051278"/>
            <a:ext cx="1965085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Educação de Qualidade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32312" y="3338146"/>
            <a:ext cx="1023842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Colégios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843962" y="3819215"/>
            <a:ext cx="1200541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Longevidade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20764" y="4098557"/>
            <a:ext cx="2247478" cy="4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Lares (Butantã e Pinheiros)</a:t>
            </a:r>
          </a:p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Geros Center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45265" y="4674770"/>
            <a:ext cx="1396383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Patrimônio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932312" y="4979892"/>
            <a:ext cx="1437562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Plaza e aluguéis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777242" y="2386059"/>
            <a:ext cx="24577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NEGÓCIOS FILANTRÓPICOS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03785" y="3051278"/>
            <a:ext cx="1913556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Educação de Qualidade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517123" y="3338146"/>
            <a:ext cx="2867354" cy="82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Primeira Infância</a:t>
            </a:r>
          </a:p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Crianças e Adolescentes</a:t>
            </a:r>
          </a:p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Instituto de Ensino e Pesquisa Liga Solidária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403785" y="6564289"/>
            <a:ext cx="1882016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Envelhecimento Ativo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772985" y="6841149"/>
            <a:ext cx="756124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5" lvl="1" indent="-129542" algn="ctr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Idosos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403785" y="5393985"/>
            <a:ext cx="1882016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Vínculos Comunitários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594699" y="5680370"/>
            <a:ext cx="1112696" cy="61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Cultura</a:t>
            </a:r>
          </a:p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Esportes</a:t>
            </a:r>
          </a:p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Famílias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373656" y="4223682"/>
            <a:ext cx="1625200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Inclusão Produtiva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490993" y="4510066"/>
            <a:ext cx="2121885" cy="61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Empreendedorismo</a:t>
            </a:r>
          </a:p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Qualificação Profissional</a:t>
            </a:r>
          </a:p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Perifa Empreendedora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986318" y="2338846"/>
            <a:ext cx="30133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RELAÇÃO COM A COMUNIDADE / ATENDIMENTO SOCIAL</a:t>
            </a:r>
          </a:p>
        </p:txBody>
      </p:sp>
      <p:sp>
        <p:nvSpPr>
          <p:cNvPr id="50" name="Freeform 50"/>
          <p:cNvSpPr/>
          <p:nvPr/>
        </p:nvSpPr>
        <p:spPr>
          <a:xfrm>
            <a:off x="15032213" y="198582"/>
            <a:ext cx="2506732" cy="673684"/>
          </a:xfrm>
          <a:custGeom>
            <a:avLst/>
            <a:gdLst/>
            <a:ahLst/>
            <a:cxnLst/>
            <a:rect l="l" t="t" r="r" b="b"/>
            <a:pathLst>
              <a:path w="2506732" h="673684">
                <a:moveTo>
                  <a:pt x="0" y="0"/>
                </a:moveTo>
                <a:lnTo>
                  <a:pt x="2506732" y="0"/>
                </a:lnTo>
                <a:lnTo>
                  <a:pt x="2506732" y="673684"/>
                </a:lnTo>
                <a:lnTo>
                  <a:pt x="0" y="67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13880392" y="2202282"/>
            <a:ext cx="3494618" cy="4964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Administrar a marca</a:t>
            </a:r>
          </a:p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Criar e fortalecer relações com o governo</a:t>
            </a:r>
          </a:p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Fomentar a conformidade institucional de Compliance</a:t>
            </a:r>
          </a:p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Fomentar a conformidade institucional Jurídica</a:t>
            </a:r>
          </a:p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Garantir o desenvolvimento tecnológico</a:t>
            </a:r>
          </a:p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Garantir nutrição de qualidade</a:t>
            </a:r>
          </a:p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Gerenciar as contas e movimentações financeiras da organização</a:t>
            </a:r>
          </a:p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Gerir patrimônio institucional</a:t>
            </a:r>
          </a:p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Gerir parcerias e colaborações institucionais</a:t>
            </a:r>
          </a:p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Gerir a captação de recursos</a:t>
            </a:r>
          </a:p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Gerir serviços de infraestrutura</a:t>
            </a:r>
          </a:p>
          <a:p>
            <a:pPr marL="259085" lvl="1" indent="-129542" algn="l">
              <a:lnSpc>
                <a:spcPts val="2628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Otimizar a cadeia de suprimentos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81341" y="3670599"/>
            <a:ext cx="3413925" cy="185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5" lvl="1" indent="-129542" algn="l">
              <a:lnSpc>
                <a:spcPts val="3000"/>
              </a:lnSpc>
              <a:buFont typeface="Arial"/>
              <a:buChar char="•"/>
            </a:pPr>
            <a:r>
              <a:rPr lang="en-US" sz="1200" spc="12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Aprimorar práticas socioambientais</a:t>
            </a:r>
          </a:p>
          <a:p>
            <a:pPr marL="259085" lvl="1" indent="-129542" algn="l">
              <a:lnSpc>
                <a:spcPts val="3000"/>
              </a:lnSpc>
              <a:buFont typeface="Arial"/>
              <a:buChar char="•"/>
            </a:pPr>
            <a:r>
              <a:rPr lang="en-US" sz="1200" spc="12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Desenvolver o potencial humano</a:t>
            </a:r>
          </a:p>
          <a:p>
            <a:pPr marL="259085" lvl="1" indent="-129542" algn="l">
              <a:lnSpc>
                <a:spcPts val="3000"/>
              </a:lnSpc>
              <a:buFont typeface="Arial"/>
              <a:buChar char="•"/>
            </a:pPr>
            <a:r>
              <a:rPr lang="en-US" sz="1200" spc="12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Gerir estratégia organizacional</a:t>
            </a:r>
          </a:p>
          <a:p>
            <a:pPr marL="259085" lvl="1" indent="-129542" algn="l">
              <a:lnSpc>
                <a:spcPts val="3000"/>
              </a:lnSpc>
              <a:buFont typeface="Arial"/>
              <a:buChar char="•"/>
            </a:pPr>
            <a:r>
              <a:rPr lang="en-US" sz="1200" spc="12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Mobilizar voluntários</a:t>
            </a:r>
          </a:p>
          <a:p>
            <a:pPr marL="259085" lvl="1" indent="-129542" algn="l">
              <a:lnSpc>
                <a:spcPts val="3000"/>
              </a:lnSpc>
              <a:buFont typeface="Arial"/>
              <a:buChar char="•"/>
            </a:pPr>
            <a:r>
              <a:rPr lang="en-US" sz="1200" spc="12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Otimizar recursos financeiros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662917" y="1596742"/>
            <a:ext cx="3932350" cy="440267"/>
            <a:chOff x="0" y="0"/>
            <a:chExt cx="5243133" cy="587022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5243133" cy="587022"/>
              <a:chOff x="0" y="0"/>
              <a:chExt cx="1035681" cy="11595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035681" cy="115955"/>
              </a:xfrm>
              <a:custGeom>
                <a:avLst/>
                <a:gdLst/>
                <a:ahLst/>
                <a:cxnLst/>
                <a:rect l="l" t="t" r="r" b="b"/>
                <a:pathLst>
                  <a:path w="1035681" h="115955">
                    <a:moveTo>
                      <a:pt x="57978" y="0"/>
                    </a:moveTo>
                    <a:lnTo>
                      <a:pt x="977703" y="0"/>
                    </a:lnTo>
                    <a:cubicBezTo>
                      <a:pt x="1009723" y="0"/>
                      <a:pt x="1035681" y="25957"/>
                      <a:pt x="1035681" y="57978"/>
                    </a:cubicBezTo>
                    <a:lnTo>
                      <a:pt x="1035681" y="57978"/>
                    </a:lnTo>
                    <a:cubicBezTo>
                      <a:pt x="1035681" y="89998"/>
                      <a:pt x="1009723" y="115955"/>
                      <a:pt x="977703" y="115955"/>
                    </a:cubicBezTo>
                    <a:lnTo>
                      <a:pt x="57978" y="115955"/>
                    </a:lnTo>
                    <a:cubicBezTo>
                      <a:pt x="25957" y="115955"/>
                      <a:pt x="0" y="89998"/>
                      <a:pt x="0" y="57978"/>
                    </a:cubicBezTo>
                    <a:lnTo>
                      <a:pt x="0" y="57978"/>
                    </a:lnTo>
                    <a:cubicBezTo>
                      <a:pt x="0" y="25957"/>
                      <a:pt x="25957" y="0"/>
                      <a:pt x="57978" y="0"/>
                    </a:cubicBezTo>
                    <a:close/>
                  </a:path>
                </a:pathLst>
              </a:custGeom>
              <a:solidFill>
                <a:srgbClr val="E51A22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035681" cy="1445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115234" y="78253"/>
              <a:ext cx="5047928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MACROPROCESSOS DE GESTÃO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562284" y="1596742"/>
            <a:ext cx="4130833" cy="440267"/>
            <a:chOff x="0" y="0"/>
            <a:chExt cx="5507777" cy="587022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5507777" cy="587022"/>
              <a:chOff x="0" y="0"/>
              <a:chExt cx="1087956" cy="115955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087956" cy="115955"/>
              </a:xfrm>
              <a:custGeom>
                <a:avLst/>
                <a:gdLst/>
                <a:ahLst/>
                <a:cxnLst/>
                <a:rect l="l" t="t" r="r" b="b"/>
                <a:pathLst>
                  <a:path w="1087956" h="115955">
                    <a:moveTo>
                      <a:pt x="57978" y="0"/>
                    </a:moveTo>
                    <a:lnTo>
                      <a:pt x="1029979" y="0"/>
                    </a:lnTo>
                    <a:cubicBezTo>
                      <a:pt x="1061999" y="0"/>
                      <a:pt x="1087956" y="25957"/>
                      <a:pt x="1087956" y="57978"/>
                    </a:cubicBezTo>
                    <a:lnTo>
                      <a:pt x="1087956" y="57978"/>
                    </a:lnTo>
                    <a:cubicBezTo>
                      <a:pt x="1087956" y="89998"/>
                      <a:pt x="1061999" y="115955"/>
                      <a:pt x="1029979" y="115955"/>
                    </a:cubicBezTo>
                    <a:lnTo>
                      <a:pt x="57978" y="115955"/>
                    </a:lnTo>
                    <a:cubicBezTo>
                      <a:pt x="25957" y="115955"/>
                      <a:pt x="0" y="89998"/>
                      <a:pt x="0" y="57978"/>
                    </a:cubicBezTo>
                    <a:lnTo>
                      <a:pt x="0" y="57978"/>
                    </a:lnTo>
                    <a:cubicBezTo>
                      <a:pt x="0" y="25957"/>
                      <a:pt x="25957" y="0"/>
                      <a:pt x="57978" y="0"/>
                    </a:cubicBezTo>
                    <a:close/>
                  </a:path>
                </a:pathLst>
              </a:custGeom>
              <a:solidFill>
                <a:srgbClr val="FAB427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28575"/>
                <a:ext cx="1087956" cy="1445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167929" y="78253"/>
              <a:ext cx="5171918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MACROPROCESSOS DE SUPORTE</a:t>
              </a:r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4184355" y="7750463"/>
            <a:ext cx="893113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Missão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941316" y="7717444"/>
            <a:ext cx="893113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Impacto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81341" y="8016594"/>
            <a:ext cx="6899139" cy="59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Contribuir com ações socioeducativas para conscientizar crianças,</a:t>
            </a:r>
          </a:p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jovens e adultos de sua dignidade e de seu potencial transformador.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400736" y="7950488"/>
            <a:ext cx="5974274" cy="59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5"/>
              </a:lnSpc>
            </a:pPr>
            <a:r>
              <a:rPr lang="en-US" sz="1599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Pessoas protagonistas de suas próprias vidas e capazes de transformar seu entorno.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55892" y="150957"/>
            <a:ext cx="6395156" cy="721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6"/>
              </a:lnSpc>
            </a:pPr>
            <a:r>
              <a:rPr lang="en-US" sz="2904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Cadeia de Valor Organizacional</a:t>
            </a:r>
          </a:p>
          <a:p>
            <a:pPr algn="l">
              <a:lnSpc>
                <a:spcPts val="1461"/>
              </a:lnSpc>
            </a:pPr>
            <a:r>
              <a:rPr lang="en-US" sz="1419">
                <a:solidFill>
                  <a:srgbClr val="FFFFFF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Escritório de Processos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27304" y="9031322"/>
            <a:ext cx="1136844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Legendas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755892" y="9350454"/>
            <a:ext cx="3313591" cy="71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58"/>
              </a:lnSpc>
            </a:pPr>
            <a:r>
              <a:rPr lang="en-US" sz="9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Macroprocessos de Gestão</a:t>
            </a:r>
          </a:p>
          <a:p>
            <a:pPr algn="just">
              <a:lnSpc>
                <a:spcPts val="1458"/>
              </a:lnSpc>
            </a:pPr>
            <a:r>
              <a:rPr lang="en-US" sz="9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Processos que equivalem ao planejamento, execução, monitoramento e avaliação das atividades presentes e futuras. Supervisionam os processos primários e de suporte.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756353" y="9350454"/>
            <a:ext cx="3521540" cy="71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58"/>
              </a:lnSpc>
            </a:pPr>
            <a:r>
              <a:rPr lang="en-US" sz="9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Macroprocessos Primários</a:t>
            </a:r>
          </a:p>
          <a:p>
            <a:pPr algn="just">
              <a:lnSpc>
                <a:spcPts val="1458"/>
              </a:lnSpc>
            </a:pPr>
            <a:r>
              <a:rPr lang="en-US" sz="9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Processos que traduzem a missão da organização e o propósito de existir. Incidem diretamente sobre os atendidos/clientes e são essenciais para garantir o impacto esperado.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8807371" y="9307547"/>
            <a:ext cx="3603158" cy="71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58"/>
              </a:lnSpc>
            </a:pPr>
            <a:r>
              <a:rPr lang="en-US" sz="9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Macroprocessos de Suporte</a:t>
            </a:r>
          </a:p>
          <a:p>
            <a:pPr algn="just">
              <a:lnSpc>
                <a:spcPts val="1458"/>
              </a:lnSpc>
            </a:pPr>
            <a:r>
              <a:rPr lang="en-US" sz="9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Processos que garantem o funcionamento, agregam valor à organização e tem como objetivo viabilizar os processos primários e de gestão. Afetam os atendidos/clientes de forma indireta.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843962" y="5393985"/>
            <a:ext cx="1396383" cy="2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Outros Negócios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963174" y="5675290"/>
            <a:ext cx="1437562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5" lvl="1" indent="-129542" algn="l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Open Sans 2 Medium"/>
                <a:ea typeface="Open Sans 2 Medium"/>
                <a:cs typeface="Open Sans 2 Medium"/>
                <a:sym typeface="Open Sans 2 Medium"/>
              </a:rPr>
              <a:t>Bazar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7272">
            <a:off x="8983021" y="-464629"/>
            <a:ext cx="12281742" cy="13919793"/>
          </a:xfrm>
          <a:custGeom>
            <a:avLst/>
            <a:gdLst/>
            <a:ahLst/>
            <a:cxnLst/>
            <a:rect l="l" t="t" r="r" b="b"/>
            <a:pathLst>
              <a:path w="12281742" h="13919793">
                <a:moveTo>
                  <a:pt x="0" y="0"/>
                </a:moveTo>
                <a:lnTo>
                  <a:pt x="12281743" y="0"/>
                </a:lnTo>
                <a:lnTo>
                  <a:pt x="12281743" y="13919793"/>
                </a:lnTo>
                <a:lnTo>
                  <a:pt x="0" y="13919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01967">
            <a:off x="11543892" y="5924413"/>
            <a:ext cx="8764940" cy="9933945"/>
          </a:xfrm>
          <a:custGeom>
            <a:avLst/>
            <a:gdLst/>
            <a:ahLst/>
            <a:cxnLst/>
            <a:rect l="l" t="t" r="r" b="b"/>
            <a:pathLst>
              <a:path w="8764940" h="9933945">
                <a:moveTo>
                  <a:pt x="0" y="0"/>
                </a:moveTo>
                <a:lnTo>
                  <a:pt x="8764940" y="0"/>
                </a:lnTo>
                <a:lnTo>
                  <a:pt x="8764940" y="9933945"/>
                </a:lnTo>
                <a:lnTo>
                  <a:pt x="0" y="9933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4345" y="838200"/>
            <a:ext cx="11453134" cy="17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98"/>
              </a:lnSpc>
              <a:spcBef>
                <a:spcPct val="0"/>
              </a:spcBef>
            </a:pPr>
            <a:r>
              <a:rPr lang="en-US" sz="10142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Próximos Passos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5147" y="3208655"/>
            <a:ext cx="9298229" cy="553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Finalização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Cadeia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Valor por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segmento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(Social/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Negócios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);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Formação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"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Guardiões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áreas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";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Priorização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projetos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melhoria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áreas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Execução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dos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projetos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melhoria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Criação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indicadores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das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melhorias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implantadas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5725" y="9795891"/>
            <a:ext cx="1617240" cy="433959"/>
          </a:xfrm>
          <a:custGeom>
            <a:avLst/>
            <a:gdLst/>
            <a:ahLst/>
            <a:cxnLst/>
            <a:rect l="l" t="t" r="r" b="b"/>
            <a:pathLst>
              <a:path w="1617240" h="433959">
                <a:moveTo>
                  <a:pt x="0" y="0"/>
                </a:moveTo>
                <a:lnTo>
                  <a:pt x="1617240" y="0"/>
                </a:lnTo>
                <a:lnTo>
                  <a:pt x="1617240" y="433959"/>
                </a:lnTo>
                <a:lnTo>
                  <a:pt x="0" y="433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98203" y="1036585"/>
            <a:ext cx="4491593" cy="1205244"/>
          </a:xfrm>
          <a:custGeom>
            <a:avLst/>
            <a:gdLst/>
            <a:ahLst/>
            <a:cxnLst/>
            <a:rect l="l" t="t" r="r" b="b"/>
            <a:pathLst>
              <a:path w="4491593" h="1205244">
                <a:moveTo>
                  <a:pt x="0" y="0"/>
                </a:moveTo>
                <a:lnTo>
                  <a:pt x="4491594" y="0"/>
                </a:lnTo>
                <a:lnTo>
                  <a:pt x="4491594" y="1205244"/>
                </a:lnTo>
                <a:lnTo>
                  <a:pt x="0" y="1205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17272">
            <a:off x="-3935278" y="-8602346"/>
            <a:ext cx="12281742" cy="13919793"/>
          </a:xfrm>
          <a:custGeom>
            <a:avLst/>
            <a:gdLst/>
            <a:ahLst/>
            <a:cxnLst/>
            <a:rect l="l" t="t" r="r" b="b"/>
            <a:pathLst>
              <a:path w="12281742" h="13919793">
                <a:moveTo>
                  <a:pt x="0" y="0"/>
                </a:moveTo>
                <a:lnTo>
                  <a:pt x="12281743" y="0"/>
                </a:lnTo>
                <a:lnTo>
                  <a:pt x="12281743" y="13919793"/>
                </a:lnTo>
                <a:lnTo>
                  <a:pt x="0" y="13919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01967">
            <a:off x="11543892" y="5924413"/>
            <a:ext cx="8764940" cy="9933945"/>
          </a:xfrm>
          <a:custGeom>
            <a:avLst/>
            <a:gdLst/>
            <a:ahLst/>
            <a:cxnLst/>
            <a:rect l="l" t="t" r="r" b="b"/>
            <a:pathLst>
              <a:path w="8764940" h="9933945">
                <a:moveTo>
                  <a:pt x="0" y="0"/>
                </a:moveTo>
                <a:lnTo>
                  <a:pt x="8764940" y="0"/>
                </a:lnTo>
                <a:lnTo>
                  <a:pt x="8764940" y="9933945"/>
                </a:lnTo>
                <a:lnTo>
                  <a:pt x="0" y="9933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60449" y="3148055"/>
            <a:ext cx="7167101" cy="17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98"/>
              </a:lnSpc>
              <a:spcBef>
                <a:spcPct val="0"/>
              </a:spcBef>
            </a:pPr>
            <a:r>
              <a:rPr lang="en-US" sz="10142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Perguntas?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54784" y="4927787"/>
            <a:ext cx="3178431" cy="85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5"/>
              </a:lnSpc>
              <a:spcBef>
                <a:spcPct val="0"/>
              </a:spcBef>
            </a:pPr>
            <a:r>
              <a:rPr lang="en-US" sz="5004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Obrigada!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9315" y="6524663"/>
            <a:ext cx="5008614" cy="207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20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Danielle Araujo</a:t>
            </a:r>
          </a:p>
          <a:p>
            <a:pPr algn="l">
              <a:lnSpc>
                <a:spcPts val="3344"/>
              </a:lnSpc>
            </a:pPr>
            <a:endParaRPr lang="en-US" sz="220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344"/>
              </a:lnSpc>
            </a:pPr>
            <a:r>
              <a:rPr lang="en-US" sz="220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danielle.araujo@ligasolidaria.org.br</a:t>
            </a:r>
          </a:p>
          <a:p>
            <a:pPr algn="l">
              <a:lnSpc>
                <a:spcPts val="3344"/>
              </a:lnSpc>
            </a:pPr>
            <a:endParaRPr lang="en-US" sz="220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344"/>
              </a:lnSpc>
            </a:pPr>
            <a:r>
              <a:rPr lang="en-US" sz="220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www.ligasolidaria.org.br</a:t>
            </a:r>
          </a:p>
        </p:txBody>
      </p:sp>
      <p:sp>
        <p:nvSpPr>
          <p:cNvPr id="8" name="Freeform 8"/>
          <p:cNvSpPr/>
          <p:nvPr/>
        </p:nvSpPr>
        <p:spPr>
          <a:xfrm>
            <a:off x="6455367" y="6441430"/>
            <a:ext cx="633337" cy="666670"/>
          </a:xfrm>
          <a:custGeom>
            <a:avLst/>
            <a:gdLst/>
            <a:ahLst/>
            <a:cxnLst/>
            <a:rect l="l" t="t" r="r" b="b"/>
            <a:pathLst>
              <a:path w="633337" h="666670">
                <a:moveTo>
                  <a:pt x="0" y="0"/>
                </a:moveTo>
                <a:lnTo>
                  <a:pt x="633336" y="0"/>
                </a:lnTo>
                <a:lnTo>
                  <a:pt x="633336" y="666671"/>
                </a:lnTo>
                <a:lnTo>
                  <a:pt x="0" y="666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508809" y="7285760"/>
            <a:ext cx="579895" cy="579895"/>
          </a:xfrm>
          <a:custGeom>
            <a:avLst/>
            <a:gdLst/>
            <a:ahLst/>
            <a:cxnLst/>
            <a:rect l="l" t="t" r="r" b="b"/>
            <a:pathLst>
              <a:path w="579895" h="579895">
                <a:moveTo>
                  <a:pt x="0" y="0"/>
                </a:moveTo>
                <a:lnTo>
                  <a:pt x="579894" y="0"/>
                </a:lnTo>
                <a:lnTo>
                  <a:pt x="579894" y="579894"/>
                </a:lnTo>
                <a:lnTo>
                  <a:pt x="0" y="579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08809" y="8043314"/>
            <a:ext cx="579895" cy="589723"/>
          </a:xfrm>
          <a:custGeom>
            <a:avLst/>
            <a:gdLst/>
            <a:ahLst/>
            <a:cxnLst/>
            <a:rect l="l" t="t" r="r" b="b"/>
            <a:pathLst>
              <a:path w="579895" h="589723">
                <a:moveTo>
                  <a:pt x="0" y="0"/>
                </a:moveTo>
                <a:lnTo>
                  <a:pt x="579894" y="0"/>
                </a:lnTo>
                <a:lnTo>
                  <a:pt x="579894" y="589723"/>
                </a:lnTo>
                <a:lnTo>
                  <a:pt x="0" y="5897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56706">
            <a:off x="10980465" y="1121627"/>
            <a:ext cx="10600243" cy="12014027"/>
          </a:xfrm>
          <a:custGeom>
            <a:avLst/>
            <a:gdLst/>
            <a:ahLst/>
            <a:cxnLst/>
            <a:rect l="l" t="t" r="r" b="b"/>
            <a:pathLst>
              <a:path w="10600243" h="12014027">
                <a:moveTo>
                  <a:pt x="0" y="0"/>
                </a:moveTo>
                <a:lnTo>
                  <a:pt x="10600243" y="0"/>
                </a:lnTo>
                <a:lnTo>
                  <a:pt x="10600243" y="12014028"/>
                </a:lnTo>
                <a:lnTo>
                  <a:pt x="0" y="1201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52204">
            <a:off x="14101296" y="7573351"/>
            <a:ext cx="5774897" cy="6545111"/>
          </a:xfrm>
          <a:custGeom>
            <a:avLst/>
            <a:gdLst/>
            <a:ahLst/>
            <a:cxnLst/>
            <a:rect l="l" t="t" r="r" b="b"/>
            <a:pathLst>
              <a:path w="5774897" h="6545111">
                <a:moveTo>
                  <a:pt x="0" y="0"/>
                </a:moveTo>
                <a:lnTo>
                  <a:pt x="5774897" y="0"/>
                </a:lnTo>
                <a:lnTo>
                  <a:pt x="5774897" y="6545110"/>
                </a:lnTo>
                <a:lnTo>
                  <a:pt x="0" y="6545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763390"/>
            <a:ext cx="3688771" cy="989820"/>
          </a:xfrm>
          <a:custGeom>
            <a:avLst/>
            <a:gdLst/>
            <a:ahLst/>
            <a:cxnLst/>
            <a:rect l="l" t="t" r="r" b="b"/>
            <a:pathLst>
              <a:path w="3688771" h="989820">
                <a:moveTo>
                  <a:pt x="0" y="0"/>
                </a:moveTo>
                <a:lnTo>
                  <a:pt x="3688771" y="0"/>
                </a:lnTo>
                <a:lnTo>
                  <a:pt x="3688771" y="989820"/>
                </a:lnTo>
                <a:lnTo>
                  <a:pt x="0" y="98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70735" y="2548709"/>
            <a:ext cx="1266325" cy="126632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B5C9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70735" y="4000520"/>
            <a:ext cx="1266325" cy="126632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B5C95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70735" y="5470819"/>
            <a:ext cx="1266325" cy="126632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B5C9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70735" y="6922630"/>
            <a:ext cx="1266325" cy="12663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B5C95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9789088" y="3072396"/>
            <a:ext cx="7512687" cy="4941231"/>
          </a:xfrm>
          <a:custGeom>
            <a:avLst/>
            <a:gdLst/>
            <a:ahLst/>
            <a:cxnLst/>
            <a:rect l="l" t="t" r="r" b="b"/>
            <a:pathLst>
              <a:path w="7512687" h="4941231">
                <a:moveTo>
                  <a:pt x="0" y="0"/>
                </a:moveTo>
                <a:lnTo>
                  <a:pt x="7512687" y="0"/>
                </a:lnTo>
                <a:lnTo>
                  <a:pt x="7512687" y="4941231"/>
                </a:lnTo>
                <a:lnTo>
                  <a:pt x="0" y="4941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96255" y="718312"/>
            <a:ext cx="3850340" cy="13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  <a:spcBef>
                <a:spcPct val="0"/>
              </a:spcBef>
            </a:pPr>
            <a:r>
              <a:rPr lang="en-US" sz="8107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Agenda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79980" y="6129297"/>
            <a:ext cx="6085258" cy="37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Estruturação</a:t>
            </a:r>
            <a:r>
              <a:rPr lang="en-US" sz="2200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200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cadeia</a:t>
            </a:r>
            <a:r>
              <a:rPr lang="en-US" sz="2200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organizacional</a:t>
            </a:r>
            <a:endParaRPr lang="en-US" sz="2200" dirty="0">
              <a:solidFill>
                <a:schemeClr val="tx2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79980" y="5920381"/>
            <a:ext cx="4172915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CADEIA DE VALOR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0735" y="3083996"/>
            <a:ext cx="1266325" cy="42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64323" y="4623498"/>
            <a:ext cx="6863094" cy="37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Metodologia</a:t>
            </a:r>
            <a:r>
              <a:rPr lang="en-US" sz="2200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habilidades</a:t>
            </a:r>
            <a:r>
              <a:rPr lang="en-US" sz="2200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necessárias</a:t>
            </a:r>
            <a:endParaRPr lang="en-US" sz="2200" dirty="0">
              <a:solidFill>
                <a:schemeClr val="tx2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364323" y="4414582"/>
            <a:ext cx="7211639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 DE PROCESSOS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52909" y="4535807"/>
            <a:ext cx="1501977" cy="42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64323" y="7285890"/>
            <a:ext cx="7400226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PRÓXIMOS PASSOS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5235" y="6006106"/>
            <a:ext cx="1757325" cy="42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70735" y="7457917"/>
            <a:ext cx="1266325" cy="42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1"/>
              </a:lnSpc>
            </a:pPr>
            <a:r>
              <a:rPr lang="en-US" sz="431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64323" y="7553755"/>
            <a:ext cx="5771879" cy="37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Entregas</a:t>
            </a:r>
            <a:r>
              <a:rPr lang="en-US" sz="2200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desafios</a:t>
            </a:r>
            <a:r>
              <a:rPr lang="en-US" sz="2200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futuros</a:t>
            </a:r>
            <a:endParaRPr lang="en-US" sz="2200" dirty="0">
              <a:solidFill>
                <a:schemeClr val="tx2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364323" y="3212098"/>
            <a:ext cx="4900884" cy="37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A </a:t>
            </a:r>
            <a:r>
              <a:rPr lang="en-US" sz="2200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endParaRPr lang="en-US" sz="2200" dirty="0">
              <a:solidFill>
                <a:schemeClr val="tx2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364323" y="3003182"/>
            <a:ext cx="4172915" cy="28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2799">
                <a:solidFill>
                  <a:srgbClr val="72BBCE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QUEM SOMOS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56706">
            <a:off x="10980465" y="1121627"/>
            <a:ext cx="10600243" cy="12014027"/>
          </a:xfrm>
          <a:custGeom>
            <a:avLst/>
            <a:gdLst/>
            <a:ahLst/>
            <a:cxnLst/>
            <a:rect l="l" t="t" r="r" b="b"/>
            <a:pathLst>
              <a:path w="10600243" h="12014027">
                <a:moveTo>
                  <a:pt x="0" y="0"/>
                </a:moveTo>
                <a:lnTo>
                  <a:pt x="10600243" y="0"/>
                </a:lnTo>
                <a:lnTo>
                  <a:pt x="10600243" y="12014028"/>
                </a:lnTo>
                <a:lnTo>
                  <a:pt x="0" y="1201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93926">
            <a:off x="13225005" y="7611367"/>
            <a:ext cx="6773225" cy="7681142"/>
          </a:xfrm>
          <a:custGeom>
            <a:avLst/>
            <a:gdLst/>
            <a:ahLst/>
            <a:cxnLst/>
            <a:rect l="l" t="t" r="r" b="b"/>
            <a:pathLst>
              <a:path w="6773225" h="7681142">
                <a:moveTo>
                  <a:pt x="0" y="0"/>
                </a:moveTo>
                <a:lnTo>
                  <a:pt x="6773225" y="0"/>
                </a:lnTo>
                <a:lnTo>
                  <a:pt x="6773225" y="7681142"/>
                </a:lnTo>
                <a:lnTo>
                  <a:pt x="0" y="7681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457469"/>
            <a:ext cx="3688771" cy="989820"/>
          </a:xfrm>
          <a:custGeom>
            <a:avLst/>
            <a:gdLst/>
            <a:ahLst/>
            <a:cxnLst/>
            <a:rect l="l" t="t" r="r" b="b"/>
            <a:pathLst>
              <a:path w="3688771" h="989820">
                <a:moveTo>
                  <a:pt x="0" y="0"/>
                </a:moveTo>
                <a:lnTo>
                  <a:pt x="3688771" y="0"/>
                </a:lnTo>
                <a:lnTo>
                  <a:pt x="3688771" y="989820"/>
                </a:lnTo>
                <a:lnTo>
                  <a:pt x="0" y="989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866775"/>
            <a:ext cx="8528294" cy="13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  <a:spcBef>
                <a:spcPct val="0"/>
              </a:spcBef>
            </a:pPr>
            <a:r>
              <a:rPr lang="en-US" sz="8107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Quem sou eu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60137"/>
            <a:ext cx="8115300" cy="604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96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Mãe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do Andrei e do Pietro</a:t>
            </a:r>
            <a:r>
              <a:rPr lang="en-US" sz="2200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474981" lvl="1" indent="-237491" algn="l">
              <a:lnSpc>
                <a:spcPts val="3960"/>
              </a:lnSpc>
              <a:buFont typeface="Arial"/>
              <a:buChar char="•"/>
            </a:pPr>
            <a:r>
              <a:rPr lang="en-US" sz="2200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Sonhadora</a:t>
            </a:r>
            <a:r>
              <a:rPr lang="en-US" sz="2200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entusiasmada</a:t>
            </a: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74981" lvl="1" indent="-237491" algn="l">
              <a:lnSpc>
                <a:spcPts val="396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Formada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em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Tecnologia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com MBAs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em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Excelência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Gestão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Projeto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Business Intelligence;</a:t>
            </a:r>
          </a:p>
          <a:p>
            <a:pPr marL="474981" lvl="1" indent="-237491" algn="l">
              <a:lnSpc>
                <a:spcPts val="396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Gerente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Executiva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Centro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Serviços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OSC Liga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Solidária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474981" lvl="1" indent="-237491" algn="l">
              <a:lnSpc>
                <a:spcPts val="3960"/>
              </a:lnSpc>
              <a:buFont typeface="Arial"/>
              <a:buChar char="•"/>
            </a:pPr>
            <a:r>
              <a:rPr lang="en-US" sz="2200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Há</a:t>
            </a:r>
            <a:r>
              <a:rPr lang="en-US" sz="2200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10 </a:t>
            </a:r>
            <a:r>
              <a:rPr lang="en-US" sz="2200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anos</a:t>
            </a:r>
            <a:r>
              <a:rPr lang="en-US" sz="2200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com 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propósito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gerar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impacto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social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buscando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maior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eficiência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das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áreas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BackOffice;</a:t>
            </a:r>
          </a:p>
          <a:p>
            <a:pPr marL="474981" lvl="1" indent="-237491" algn="l">
              <a:lnSpc>
                <a:spcPts val="396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Coautora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do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livro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best-seller Jornada CSC (2021);</a:t>
            </a:r>
          </a:p>
          <a:p>
            <a:pPr marL="474981" lvl="1" indent="-237491" algn="l">
              <a:lnSpc>
                <a:spcPts val="3960"/>
              </a:lnSpc>
              <a:buFont typeface="Arial"/>
              <a:buChar char="•"/>
            </a:pPr>
            <a:r>
              <a:rPr lang="en-US" sz="2200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Vice-</a:t>
            </a:r>
            <a:r>
              <a:rPr lang="en-US" sz="2200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Presidente</a:t>
            </a:r>
            <a:r>
              <a:rPr lang="en-US" sz="2200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voluntária</a:t>
            </a:r>
            <a:r>
              <a:rPr lang="en-US" sz="2200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na</a:t>
            </a:r>
            <a:r>
              <a:rPr lang="en-US" sz="2200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ABSC 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(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Associação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Brasileira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Serviços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Compartilhados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).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521134" y="2683962"/>
            <a:ext cx="6090484" cy="5773507"/>
          </a:xfrm>
          <a:custGeom>
            <a:avLst/>
            <a:gdLst/>
            <a:ahLst/>
            <a:cxnLst/>
            <a:rect l="l" t="t" r="r" b="b"/>
            <a:pathLst>
              <a:path w="6090484" h="5773507">
                <a:moveTo>
                  <a:pt x="0" y="0"/>
                </a:moveTo>
                <a:lnTo>
                  <a:pt x="6090484" y="0"/>
                </a:lnTo>
                <a:lnTo>
                  <a:pt x="6090484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56706">
            <a:off x="10980465" y="1121627"/>
            <a:ext cx="10600243" cy="12014027"/>
          </a:xfrm>
          <a:custGeom>
            <a:avLst/>
            <a:gdLst/>
            <a:ahLst/>
            <a:cxnLst/>
            <a:rect l="l" t="t" r="r" b="b"/>
            <a:pathLst>
              <a:path w="10600243" h="12014027">
                <a:moveTo>
                  <a:pt x="0" y="0"/>
                </a:moveTo>
                <a:lnTo>
                  <a:pt x="10600243" y="0"/>
                </a:lnTo>
                <a:lnTo>
                  <a:pt x="10600243" y="12014028"/>
                </a:lnTo>
                <a:lnTo>
                  <a:pt x="0" y="1201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93926">
            <a:off x="13225005" y="7611367"/>
            <a:ext cx="6773225" cy="7681142"/>
          </a:xfrm>
          <a:custGeom>
            <a:avLst/>
            <a:gdLst/>
            <a:ahLst/>
            <a:cxnLst/>
            <a:rect l="l" t="t" r="r" b="b"/>
            <a:pathLst>
              <a:path w="6773225" h="7681142">
                <a:moveTo>
                  <a:pt x="0" y="0"/>
                </a:moveTo>
                <a:lnTo>
                  <a:pt x="6773225" y="0"/>
                </a:lnTo>
                <a:lnTo>
                  <a:pt x="6773225" y="7681142"/>
                </a:lnTo>
                <a:lnTo>
                  <a:pt x="0" y="7681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52079" y="3097228"/>
            <a:ext cx="7488232" cy="4173768"/>
          </a:xfrm>
          <a:custGeom>
            <a:avLst/>
            <a:gdLst/>
            <a:ahLst/>
            <a:cxnLst/>
            <a:rect l="l" t="t" r="r" b="b"/>
            <a:pathLst>
              <a:path w="7488232" h="4173768">
                <a:moveTo>
                  <a:pt x="0" y="0"/>
                </a:moveTo>
                <a:lnTo>
                  <a:pt x="7488232" y="0"/>
                </a:lnTo>
                <a:lnTo>
                  <a:pt x="7488232" y="4173768"/>
                </a:lnTo>
                <a:lnTo>
                  <a:pt x="0" y="4173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866775"/>
            <a:ext cx="10084899" cy="13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  <a:spcBef>
                <a:spcPct val="0"/>
              </a:spcBef>
            </a:pPr>
            <a:r>
              <a:rPr lang="en-US" sz="8107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 Liga </a:t>
            </a:r>
            <a:r>
              <a:rPr lang="en-US" sz="8107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Solidária</a:t>
            </a:r>
            <a:endParaRPr lang="en-US" sz="8107" dirty="0">
              <a:solidFill>
                <a:srgbClr val="13216A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4799" y="2542187"/>
            <a:ext cx="8115300" cy="517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0"/>
              </a:lnSpc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Presente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cidade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São Paulo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desde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1923, a Liga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Solidária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é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uma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sociedade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civil que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atua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com 9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programas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sociais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com base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em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04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eixos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: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Educação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Qualidade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Inclusão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Produtiva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Vínculos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Comunitários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Envelhecimento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Ativo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marL="474981" lvl="1" indent="-237491" algn="l">
              <a:lnSpc>
                <a:spcPts val="3740"/>
              </a:lnSpc>
              <a:buFont typeface="Arial"/>
              <a:buChar char="•"/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indent="-457200">
              <a:lnSpc>
                <a:spcPts val="3740"/>
              </a:lnSpc>
              <a:spcBef>
                <a:spcPct val="0"/>
              </a:spcBef>
              <a:buFont typeface="Wingdings"/>
              <a:buChar char="Ø"/>
            </a:pP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28 mil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pessoas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impactadas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anualmente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;</a:t>
            </a:r>
          </a:p>
          <a:p>
            <a:pPr indent="-457200">
              <a:lnSpc>
                <a:spcPts val="3740"/>
              </a:lnSpc>
              <a:spcBef>
                <a:spcPct val="0"/>
              </a:spcBef>
              <a:buFont typeface="Wingdings"/>
              <a:buChar char="Ø"/>
            </a:pP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100%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presidida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por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mulheres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desde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sua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fundação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;</a:t>
            </a:r>
          </a:p>
          <a:p>
            <a:pPr indent="-457200">
              <a:lnSpc>
                <a:spcPts val="3740"/>
              </a:lnSpc>
              <a:spcBef>
                <a:spcPct val="0"/>
              </a:spcBef>
              <a:buFont typeface="Wingdings"/>
              <a:buChar char="Ø"/>
            </a:pP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+1.300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colaboradores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;</a:t>
            </a:r>
          </a:p>
          <a:p>
            <a:pPr indent="-457200">
              <a:lnSpc>
                <a:spcPts val="3740"/>
              </a:lnSpc>
              <a:spcBef>
                <a:spcPct val="0"/>
              </a:spcBef>
              <a:buFont typeface="Wingdings"/>
              <a:buChar char="Ø"/>
            </a:pP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+1.600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voluntários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.</a:t>
            </a:r>
          </a:p>
          <a:p>
            <a:pPr marL="474981" lvl="1" indent="-237491" algn="l">
              <a:lnSpc>
                <a:spcPts val="3740"/>
              </a:lnSpc>
              <a:buFont typeface="Arial"/>
              <a:buChar char="•"/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A6CAAA6-DF1C-4981-9C7F-985AA4AEAB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70000" l="17167" r="84667">
                        <a14:foregroundMark x1="40333" y1="5500" x2="40333" y2="5500"/>
                        <a14:foregroundMark x1="40167" y1="6500" x2="49500" y2="6167"/>
                        <a14:foregroundMark x1="49500" y1="6167" x2="50500" y2="6167"/>
                        <a14:foregroundMark x1="19000" y1="33500" x2="22167" y2="25500"/>
                        <a14:foregroundMark x1="22167" y1="25500" x2="33000" y2="12333"/>
                        <a14:foregroundMark x1="33000" y1="12333" x2="41500" y2="8833"/>
                        <a14:foregroundMark x1="41500" y1="8833" x2="32333" y2="11167"/>
                        <a14:foregroundMark x1="32333" y1="11167" x2="26333" y2="17000"/>
                        <a14:foregroundMark x1="26333" y1="17000" x2="24833" y2="20667"/>
                        <a14:foregroundMark x1="19833" y1="35167" x2="20500" y2="44500"/>
                        <a14:foregroundMark x1="20500" y1="44500" x2="24167" y2="52333"/>
                        <a14:foregroundMark x1="24167" y1="52333" x2="31167" y2="59333"/>
                        <a14:foregroundMark x1="60500" y1="6333" x2="68333" y2="10167"/>
                        <a14:foregroundMark x1="68333" y1="10167" x2="75000" y2="15833"/>
                        <a14:foregroundMark x1="75000" y1="15833" x2="81667" y2="30167"/>
                        <a14:foregroundMark x1="48500" y1="5667" x2="60333" y2="6333"/>
                        <a14:foregroundMark x1="32833" y1="60833" x2="41333" y2="64833"/>
                        <a14:foregroundMark x1="41333" y1="64833" x2="59000" y2="66833"/>
                        <a14:foregroundMark x1="59000" y1="66833" x2="74167" y2="58500"/>
                        <a14:foregroundMark x1="74167" y1="58500" x2="78167" y2="50333"/>
                        <a14:foregroundMark x1="81103" y1="42333" x2="80833" y2="48000"/>
                        <a14:foregroundMark x1="81373" y1="36667" x2="81103" y2="42333"/>
                        <a14:foregroundMark x1="81667" y1="30500" x2="81373" y2="36667"/>
                        <a14:foregroundMark x1="80833" y1="48000" x2="80500" y2="48167"/>
                        <a14:foregroundMark x1="51333" y1="3167" x2="51333" y2="3167"/>
                        <a14:foregroundMark x1="84833" y1="38667" x2="84833" y2="38667"/>
                        <a14:foregroundMark x1="84500" y1="33167" x2="84500" y2="33167"/>
                        <a14:foregroundMark x1="18667" y1="38333" x2="18667" y2="38333"/>
                        <a14:foregroundMark x1="17333" y1="33167" x2="17333" y2="33167"/>
                        <a14:foregroundMark x1="51500" y1="70000" x2="51500" y2="70000"/>
                        <a14:foregroundMark x1="44667" y1="3000" x2="44667" y2="3000"/>
                        <a14:foregroundMark x1="57667" y1="2833" x2="57667" y2="2833"/>
                        <a14:foregroundMark x1="51333" y1="2500" x2="51333" y2="2500"/>
                        <a14:foregroundMark x1="45000" y1="2667" x2="45000" y2="2667"/>
                        <a14:backgroundMark x1="48500" y1="4000" x2="48500" y2="4000"/>
                        <a14:backgroundMark x1="54500" y1="3500" x2="54500" y2="3500"/>
                        <a14:backgroundMark x1="83500" y1="30000" x2="83500" y2="30000"/>
                        <a14:backgroundMark x1="84000" y1="36667" x2="84000" y2="36667"/>
                        <a14:backgroundMark x1="83167" y1="42333" x2="83167" y2="42333"/>
                        <a14:backgroundMark x1="54000" y1="69333" x2="54000" y2="69333"/>
                        <a14:backgroundMark x1="54167" y1="69000" x2="54167" y2="69000"/>
                        <a14:backgroundMark x1="47667" y1="68667" x2="47667" y2="6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32" r="11226" b="27711"/>
          <a:stretch/>
        </p:blipFill>
        <p:spPr>
          <a:xfrm>
            <a:off x="8217266" y="8790550"/>
            <a:ext cx="1303835" cy="12593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2FB7195-54AE-419E-B911-5BAC49C396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5" y="9001988"/>
            <a:ext cx="1475634" cy="8889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C022DB7-AF53-44EF-AC45-91B64A62BD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130" y="8959678"/>
            <a:ext cx="2500717" cy="9210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00428F-351D-43C3-885C-FF7203DC94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19" y="8959678"/>
            <a:ext cx="2589128" cy="8360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A040019-6AD8-4DD2-A1C8-C8CCDA59412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61" b="25488"/>
          <a:stretch/>
        </p:blipFill>
        <p:spPr>
          <a:xfrm>
            <a:off x="4270324" y="9123457"/>
            <a:ext cx="1315413" cy="645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71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3898">
            <a:off x="10039717" y="1143029"/>
            <a:ext cx="10800134" cy="12240579"/>
          </a:xfrm>
          <a:custGeom>
            <a:avLst/>
            <a:gdLst/>
            <a:ahLst/>
            <a:cxnLst/>
            <a:rect l="l" t="t" r="r" b="b"/>
            <a:pathLst>
              <a:path w="10800134" h="12240579">
                <a:moveTo>
                  <a:pt x="0" y="0"/>
                </a:moveTo>
                <a:lnTo>
                  <a:pt x="10800134" y="0"/>
                </a:lnTo>
                <a:lnTo>
                  <a:pt x="10800134" y="12240579"/>
                </a:lnTo>
                <a:lnTo>
                  <a:pt x="0" y="1224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3898">
            <a:off x="12023359" y="7029633"/>
            <a:ext cx="8156278" cy="9244104"/>
          </a:xfrm>
          <a:custGeom>
            <a:avLst/>
            <a:gdLst/>
            <a:ahLst/>
            <a:cxnLst/>
            <a:rect l="l" t="t" r="r" b="b"/>
            <a:pathLst>
              <a:path w="8156278" h="9244104">
                <a:moveTo>
                  <a:pt x="0" y="0"/>
                </a:moveTo>
                <a:lnTo>
                  <a:pt x="8156278" y="0"/>
                </a:lnTo>
                <a:lnTo>
                  <a:pt x="8156278" y="9244104"/>
                </a:lnTo>
                <a:lnTo>
                  <a:pt x="0" y="924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2388" y="8889798"/>
            <a:ext cx="3688771" cy="991212"/>
          </a:xfrm>
          <a:custGeom>
            <a:avLst/>
            <a:gdLst/>
            <a:ahLst/>
            <a:cxnLst/>
            <a:rect l="l" t="t" r="r" b="b"/>
            <a:pathLst>
              <a:path w="3688771" h="991212">
                <a:moveTo>
                  <a:pt x="0" y="0"/>
                </a:moveTo>
                <a:lnTo>
                  <a:pt x="3688771" y="0"/>
                </a:lnTo>
                <a:lnTo>
                  <a:pt x="3688771" y="991212"/>
                </a:lnTo>
                <a:lnTo>
                  <a:pt x="0" y="991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7584" y="5304429"/>
            <a:ext cx="1333500" cy="1333798"/>
          </a:xfrm>
          <a:custGeom>
            <a:avLst/>
            <a:gdLst/>
            <a:ahLst/>
            <a:cxnLst/>
            <a:rect l="l" t="t" r="r" b="b"/>
            <a:pathLst>
              <a:path w="1333500" h="1333798">
                <a:moveTo>
                  <a:pt x="0" y="0"/>
                </a:moveTo>
                <a:lnTo>
                  <a:pt x="1333500" y="0"/>
                </a:lnTo>
                <a:lnTo>
                  <a:pt x="1333500" y="1333798"/>
                </a:lnTo>
                <a:lnTo>
                  <a:pt x="0" y="1333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1" b="-39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60421" y="5143500"/>
            <a:ext cx="1333798" cy="1333798"/>
          </a:xfrm>
          <a:custGeom>
            <a:avLst/>
            <a:gdLst/>
            <a:ahLst/>
            <a:cxnLst/>
            <a:rect l="l" t="t" r="r" b="b"/>
            <a:pathLst>
              <a:path w="1333798" h="1333798">
                <a:moveTo>
                  <a:pt x="0" y="0"/>
                </a:moveTo>
                <a:lnTo>
                  <a:pt x="1333798" y="0"/>
                </a:lnTo>
                <a:lnTo>
                  <a:pt x="1333798" y="1333798"/>
                </a:lnTo>
                <a:lnTo>
                  <a:pt x="0" y="1333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2388" y="7063488"/>
            <a:ext cx="1341941" cy="1331205"/>
          </a:xfrm>
          <a:custGeom>
            <a:avLst/>
            <a:gdLst/>
            <a:ahLst/>
            <a:cxnLst/>
            <a:rect l="l" t="t" r="r" b="b"/>
            <a:pathLst>
              <a:path w="1341941" h="1331205">
                <a:moveTo>
                  <a:pt x="0" y="0"/>
                </a:moveTo>
                <a:lnTo>
                  <a:pt x="1341941" y="0"/>
                </a:lnTo>
                <a:lnTo>
                  <a:pt x="1341941" y="1331205"/>
                </a:lnTo>
                <a:lnTo>
                  <a:pt x="0" y="1331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96254" y="7234743"/>
            <a:ext cx="6487722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Parcerias e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articulações em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rede</a:t>
            </a:r>
          </a:p>
        </p:txBody>
      </p:sp>
      <p:sp>
        <p:nvSpPr>
          <p:cNvPr id="9" name="Freeform 9"/>
          <p:cNvSpPr/>
          <p:nvPr/>
        </p:nvSpPr>
        <p:spPr>
          <a:xfrm>
            <a:off x="5452278" y="7046343"/>
            <a:ext cx="1341941" cy="1331205"/>
          </a:xfrm>
          <a:custGeom>
            <a:avLst/>
            <a:gdLst/>
            <a:ahLst/>
            <a:cxnLst/>
            <a:rect l="l" t="t" r="r" b="b"/>
            <a:pathLst>
              <a:path w="1341941" h="1331205">
                <a:moveTo>
                  <a:pt x="0" y="0"/>
                </a:moveTo>
                <a:lnTo>
                  <a:pt x="1341941" y="0"/>
                </a:lnTo>
                <a:lnTo>
                  <a:pt x="1341941" y="1331205"/>
                </a:lnTo>
                <a:lnTo>
                  <a:pt x="0" y="13312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7569" y="7215849"/>
            <a:ext cx="1115377" cy="1115377"/>
          </a:xfrm>
          <a:custGeom>
            <a:avLst/>
            <a:gdLst/>
            <a:ahLst/>
            <a:cxnLst/>
            <a:rect l="l" t="t" r="r" b="b"/>
            <a:pathLst>
              <a:path w="1115377" h="1115377">
                <a:moveTo>
                  <a:pt x="0" y="0"/>
                </a:moveTo>
                <a:lnTo>
                  <a:pt x="1115378" y="0"/>
                </a:lnTo>
                <a:lnTo>
                  <a:pt x="1115378" y="1115377"/>
                </a:lnTo>
                <a:lnTo>
                  <a:pt x="0" y="1115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623868" y="7263318"/>
            <a:ext cx="998761" cy="998761"/>
          </a:xfrm>
          <a:custGeom>
            <a:avLst/>
            <a:gdLst/>
            <a:ahLst/>
            <a:cxnLst/>
            <a:rect l="l" t="t" r="r" b="b"/>
            <a:pathLst>
              <a:path w="998761" h="998761">
                <a:moveTo>
                  <a:pt x="0" y="0"/>
                </a:moveTo>
                <a:lnTo>
                  <a:pt x="998761" y="0"/>
                </a:lnTo>
                <a:lnTo>
                  <a:pt x="998761" y="998761"/>
                </a:lnTo>
                <a:lnTo>
                  <a:pt x="0" y="998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747970" y="692270"/>
            <a:ext cx="15750987" cy="112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  <a:spcBef>
                <a:spcPct val="0"/>
              </a:spcBef>
            </a:pPr>
            <a:r>
              <a:rPr lang="en-US" sz="6607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Missão, estratégia e estrutura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7584" y="2781871"/>
            <a:ext cx="9711688" cy="283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Missão: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Pessoas protagonistas de suas próprias vidas e capazes de transformar seu entorno.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Estratégia de atuação: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endParaRPr lang="en-US" sz="220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496254" y="5650802"/>
            <a:ext cx="6487722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Serviços/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Atendimento direto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67525" y="5490359"/>
            <a:ext cx="2276475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Articulações com Políticas Públicas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67525" y="7391906"/>
            <a:ext cx="6487722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Desenvolvimento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Comunitário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359769" y="2258069"/>
            <a:ext cx="7386803" cy="7426517"/>
          </a:xfrm>
          <a:custGeom>
            <a:avLst/>
            <a:gdLst/>
            <a:ahLst/>
            <a:cxnLst/>
            <a:rect l="l" t="t" r="r" b="b"/>
            <a:pathLst>
              <a:path w="7386803" h="7426517">
                <a:moveTo>
                  <a:pt x="0" y="0"/>
                </a:moveTo>
                <a:lnTo>
                  <a:pt x="7386803" y="0"/>
                </a:lnTo>
                <a:lnTo>
                  <a:pt x="7386803" y="7426517"/>
                </a:lnTo>
                <a:lnTo>
                  <a:pt x="0" y="74265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71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3898">
            <a:off x="12023359" y="7029633"/>
            <a:ext cx="8156278" cy="9244104"/>
          </a:xfrm>
          <a:custGeom>
            <a:avLst/>
            <a:gdLst/>
            <a:ahLst/>
            <a:cxnLst/>
            <a:rect l="l" t="t" r="r" b="b"/>
            <a:pathLst>
              <a:path w="8156278" h="9244104">
                <a:moveTo>
                  <a:pt x="0" y="0"/>
                </a:moveTo>
                <a:lnTo>
                  <a:pt x="8156278" y="0"/>
                </a:lnTo>
                <a:lnTo>
                  <a:pt x="8156278" y="9244104"/>
                </a:lnTo>
                <a:lnTo>
                  <a:pt x="0" y="924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57112" y="368665"/>
            <a:ext cx="3688771" cy="991212"/>
          </a:xfrm>
          <a:custGeom>
            <a:avLst/>
            <a:gdLst/>
            <a:ahLst/>
            <a:cxnLst/>
            <a:rect l="l" t="t" r="r" b="b"/>
            <a:pathLst>
              <a:path w="3688771" h="991212">
                <a:moveTo>
                  <a:pt x="0" y="0"/>
                </a:moveTo>
                <a:lnTo>
                  <a:pt x="3688771" y="0"/>
                </a:lnTo>
                <a:lnTo>
                  <a:pt x="3688771" y="991212"/>
                </a:lnTo>
                <a:lnTo>
                  <a:pt x="0" y="991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3074" y="2029664"/>
            <a:ext cx="9504389" cy="8350434"/>
          </a:xfrm>
          <a:custGeom>
            <a:avLst/>
            <a:gdLst/>
            <a:ahLst/>
            <a:cxnLst/>
            <a:rect l="l" t="t" r="r" b="b"/>
            <a:pathLst>
              <a:path w="9504389" h="8350434">
                <a:moveTo>
                  <a:pt x="0" y="0"/>
                </a:moveTo>
                <a:lnTo>
                  <a:pt x="9504389" y="0"/>
                </a:lnTo>
                <a:lnTo>
                  <a:pt x="9504389" y="8350434"/>
                </a:lnTo>
                <a:lnTo>
                  <a:pt x="0" y="835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744485" y="904875"/>
            <a:ext cx="15750987" cy="112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0"/>
              </a:lnSpc>
              <a:spcBef>
                <a:spcPct val="0"/>
              </a:spcBef>
            </a:pPr>
            <a:r>
              <a:rPr lang="en-US" sz="6607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Investimento Social</a:t>
            </a:r>
          </a:p>
        </p:txBody>
      </p:sp>
      <p:sp>
        <p:nvSpPr>
          <p:cNvPr id="6" name="Freeform 6"/>
          <p:cNvSpPr/>
          <p:nvPr/>
        </p:nvSpPr>
        <p:spPr>
          <a:xfrm rot="-543898">
            <a:off x="10039717" y="1143029"/>
            <a:ext cx="10800134" cy="12240579"/>
          </a:xfrm>
          <a:custGeom>
            <a:avLst/>
            <a:gdLst/>
            <a:ahLst/>
            <a:cxnLst/>
            <a:rect l="l" t="t" r="r" b="b"/>
            <a:pathLst>
              <a:path w="10800134" h="12240579">
                <a:moveTo>
                  <a:pt x="0" y="0"/>
                </a:moveTo>
                <a:lnTo>
                  <a:pt x="10800134" y="0"/>
                </a:lnTo>
                <a:lnTo>
                  <a:pt x="10800134" y="12240579"/>
                </a:lnTo>
                <a:lnTo>
                  <a:pt x="0" y="1224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A45B986-0E2B-4AAF-9792-D8FB331485AC}"/>
              </a:ext>
            </a:extLst>
          </p:cNvPr>
          <p:cNvSpPr txBox="1"/>
          <p:nvPr/>
        </p:nvSpPr>
        <p:spPr>
          <a:xfrm>
            <a:off x="104468" y="9715500"/>
            <a:ext cx="4172382" cy="2358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1200" dirty="0">
                <a:solidFill>
                  <a:schemeClr val="bg1"/>
                </a:solidFill>
                <a:latin typeface="Open Sans 1"/>
                <a:ea typeface="Open Sans 1"/>
                <a:cs typeface="Open Sans 1"/>
                <a:sym typeface="Open Sans 1"/>
              </a:rPr>
              <a:t>*Dados 2023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07A4B2B-4374-42C8-9F76-AE8C1557D59E}"/>
              </a:ext>
            </a:extLst>
          </p:cNvPr>
          <p:cNvSpPr/>
          <p:nvPr/>
        </p:nvSpPr>
        <p:spPr>
          <a:xfrm>
            <a:off x="10031770" y="2988811"/>
            <a:ext cx="4320000" cy="436327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4395A96-42C7-4134-8EAF-C60E67AAF073}"/>
              </a:ext>
            </a:extLst>
          </p:cNvPr>
          <p:cNvSpPr/>
          <p:nvPr/>
        </p:nvSpPr>
        <p:spPr>
          <a:xfrm>
            <a:off x="5420517" y="2987490"/>
            <a:ext cx="4320000" cy="43600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12AADBC0-3E11-43ED-AC5C-E492AB949400}"/>
              </a:ext>
            </a:extLst>
          </p:cNvPr>
          <p:cNvSpPr/>
          <p:nvPr/>
        </p:nvSpPr>
        <p:spPr>
          <a:xfrm>
            <a:off x="594412" y="2987490"/>
            <a:ext cx="4534852" cy="43218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2"/>
          <p:cNvSpPr/>
          <p:nvPr/>
        </p:nvSpPr>
        <p:spPr>
          <a:xfrm rot="-856706">
            <a:off x="11378885" y="1340532"/>
            <a:ext cx="10600243" cy="12014027"/>
          </a:xfrm>
          <a:custGeom>
            <a:avLst/>
            <a:gdLst/>
            <a:ahLst/>
            <a:cxnLst/>
            <a:rect l="l" t="t" r="r" b="b"/>
            <a:pathLst>
              <a:path w="10600243" h="12014027">
                <a:moveTo>
                  <a:pt x="0" y="0"/>
                </a:moveTo>
                <a:lnTo>
                  <a:pt x="10600243" y="0"/>
                </a:lnTo>
                <a:lnTo>
                  <a:pt x="10600243" y="12014028"/>
                </a:lnTo>
                <a:lnTo>
                  <a:pt x="0" y="12014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93926">
            <a:off x="13225005" y="7611367"/>
            <a:ext cx="6773225" cy="7681142"/>
          </a:xfrm>
          <a:custGeom>
            <a:avLst/>
            <a:gdLst/>
            <a:ahLst/>
            <a:cxnLst/>
            <a:rect l="l" t="t" r="r" b="b"/>
            <a:pathLst>
              <a:path w="6773225" h="7681142">
                <a:moveTo>
                  <a:pt x="0" y="0"/>
                </a:moveTo>
                <a:lnTo>
                  <a:pt x="6773225" y="0"/>
                </a:lnTo>
                <a:lnTo>
                  <a:pt x="6773225" y="7681142"/>
                </a:lnTo>
                <a:lnTo>
                  <a:pt x="0" y="7681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4800" y="724727"/>
            <a:ext cx="15468600" cy="1355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  <a:spcBef>
                <a:spcPct val="0"/>
              </a:spcBef>
            </a:pPr>
            <a:r>
              <a:rPr lang="en-US" sz="8107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 que </a:t>
            </a:r>
            <a:r>
              <a:rPr lang="en-US" sz="8107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podemos</a:t>
            </a:r>
            <a:r>
              <a:rPr lang="en-US" sz="8107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8107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fazer</a:t>
            </a:r>
            <a:r>
              <a:rPr lang="en-US" sz="8107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8107" dirty="0" err="1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juntos</a:t>
            </a:r>
            <a:r>
              <a:rPr lang="en-US" sz="8107" dirty="0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?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E1BCDFF-0C24-4B64-AFC8-9A94DB93763C}"/>
              </a:ext>
            </a:extLst>
          </p:cNvPr>
          <p:cNvSpPr/>
          <p:nvPr/>
        </p:nvSpPr>
        <p:spPr>
          <a:xfrm>
            <a:off x="928690" y="3142290"/>
            <a:ext cx="707408" cy="634350"/>
          </a:xfrm>
          <a:prstGeom prst="ellipse">
            <a:avLst/>
          </a:prstGeom>
          <a:solidFill>
            <a:srgbClr val="E51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0EFD00D1-1297-4829-888A-B6DB2D641358}"/>
              </a:ext>
            </a:extLst>
          </p:cNvPr>
          <p:cNvSpPr txBox="1"/>
          <p:nvPr/>
        </p:nvSpPr>
        <p:spPr>
          <a:xfrm>
            <a:off x="11068709" y="2908170"/>
            <a:ext cx="3065938" cy="9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 err="1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Voluntariado</a:t>
            </a:r>
            <a:endParaRPr lang="en-US" sz="3200" b="1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5C6E20B0-2E46-4E33-BA8E-6801B33114E3}"/>
              </a:ext>
            </a:extLst>
          </p:cNvPr>
          <p:cNvSpPr txBox="1"/>
          <p:nvPr/>
        </p:nvSpPr>
        <p:spPr>
          <a:xfrm>
            <a:off x="1683428" y="2810603"/>
            <a:ext cx="2141968" cy="924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 err="1">
                <a:solidFill>
                  <a:srgbClr val="E51C2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Parcerias</a:t>
            </a:r>
            <a:endParaRPr lang="en-US" sz="3200" b="1" dirty="0">
              <a:solidFill>
                <a:srgbClr val="E51C2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471182A0-5066-4B91-B6E1-B9B348F2C886}"/>
              </a:ext>
            </a:extLst>
          </p:cNvPr>
          <p:cNvSpPr txBox="1"/>
          <p:nvPr/>
        </p:nvSpPr>
        <p:spPr>
          <a:xfrm>
            <a:off x="914427" y="3715399"/>
            <a:ext cx="4270548" cy="3593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Investimento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Social Privado (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Incentivados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Diretos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)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Marketing de Causa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Nota Fiscal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Paulista</a:t>
            </a: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</a:endParaRP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Campanhas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(ex: Natal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Solidário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)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Eventos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(ex: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Festa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Julina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)</a:t>
            </a:r>
          </a:p>
        </p:txBody>
      </p:sp>
      <p:sp>
        <p:nvSpPr>
          <p:cNvPr id="17" name="TextBox 27">
            <a:extLst>
              <a:ext uri="{FF2B5EF4-FFF2-40B4-BE49-F238E27FC236}">
                <a16:creationId xmlns:a16="http://schemas.microsoft.com/office/drawing/2014/main" id="{35EFA0D4-7E66-4BE9-BB91-AFCED11BA01A}"/>
              </a:ext>
            </a:extLst>
          </p:cNvPr>
          <p:cNvSpPr txBox="1"/>
          <p:nvPr/>
        </p:nvSpPr>
        <p:spPr>
          <a:xfrm>
            <a:off x="6348980" y="3246421"/>
            <a:ext cx="2141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E4B235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Doação</a:t>
            </a:r>
            <a:endParaRPr lang="en-US" sz="3200" b="1" dirty="0">
              <a:solidFill>
                <a:srgbClr val="E4B235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B66D3CCF-F048-47D9-8BCD-40783CBE0D7A}"/>
              </a:ext>
            </a:extLst>
          </p:cNvPr>
          <p:cNvSpPr txBox="1"/>
          <p:nvPr/>
        </p:nvSpPr>
        <p:spPr>
          <a:xfrm>
            <a:off x="5954664" y="3912981"/>
            <a:ext cx="2706042" cy="308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Itens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diversos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: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Móveis</a:t>
            </a: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</a:endParaRP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Vestuário</a:t>
            </a: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</a:endParaRP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Serviços</a:t>
            </a: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</a:endParaRP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Alimentos</a:t>
            </a: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Cestas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Básicas</a:t>
            </a: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4AED39C7-60EE-4F6F-90AB-F66E5861FFAC}"/>
              </a:ext>
            </a:extLst>
          </p:cNvPr>
          <p:cNvSpPr txBox="1"/>
          <p:nvPr/>
        </p:nvSpPr>
        <p:spPr>
          <a:xfrm>
            <a:off x="10350803" y="3845093"/>
            <a:ext cx="2538873" cy="105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Corporativo</a:t>
            </a: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</a:endParaRPr>
          </a:p>
          <a:p>
            <a:pPr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</a:rPr>
              <a:t>Educativo</a:t>
            </a: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</a:endParaRP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1D142801-B51C-406C-89A5-4FB0BA79C1C8}"/>
              </a:ext>
            </a:extLst>
          </p:cNvPr>
          <p:cNvSpPr txBox="1"/>
          <p:nvPr/>
        </p:nvSpPr>
        <p:spPr>
          <a:xfrm>
            <a:off x="1086306" y="2826950"/>
            <a:ext cx="597122" cy="9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F3ADCA77-0445-4012-8108-EEBD7D24EF33}"/>
              </a:ext>
            </a:extLst>
          </p:cNvPr>
          <p:cNvSpPr/>
          <p:nvPr/>
        </p:nvSpPr>
        <p:spPr>
          <a:xfrm>
            <a:off x="5641572" y="3192464"/>
            <a:ext cx="707408" cy="652629"/>
          </a:xfrm>
          <a:prstGeom prst="ellipse">
            <a:avLst/>
          </a:prstGeom>
          <a:solidFill>
            <a:srgbClr val="E4B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4B235"/>
              </a:solidFill>
            </a:endParaRP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65F0B24A-0FB4-4B54-BC61-333228D08B24}"/>
              </a:ext>
            </a:extLst>
          </p:cNvPr>
          <p:cNvSpPr txBox="1"/>
          <p:nvPr/>
        </p:nvSpPr>
        <p:spPr>
          <a:xfrm>
            <a:off x="5811463" y="2880423"/>
            <a:ext cx="597122" cy="9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971BF53-149D-4D73-8E46-D48FCFCB0D1C}"/>
              </a:ext>
            </a:extLst>
          </p:cNvPr>
          <p:cNvSpPr/>
          <p:nvPr/>
        </p:nvSpPr>
        <p:spPr>
          <a:xfrm>
            <a:off x="10355027" y="3180498"/>
            <a:ext cx="707407" cy="6526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4B235"/>
              </a:solidFill>
            </a:endParaRP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677D4BAB-495C-464B-A114-38DAA0DB3EA1}"/>
              </a:ext>
            </a:extLst>
          </p:cNvPr>
          <p:cNvSpPr txBox="1"/>
          <p:nvPr/>
        </p:nvSpPr>
        <p:spPr>
          <a:xfrm>
            <a:off x="10507215" y="2865501"/>
            <a:ext cx="597122" cy="93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53F8BC9A-BBEF-4A9B-87F0-53BE6CA5A818}"/>
              </a:ext>
            </a:extLst>
          </p:cNvPr>
          <p:cNvSpPr txBox="1"/>
          <p:nvPr/>
        </p:nvSpPr>
        <p:spPr>
          <a:xfrm>
            <a:off x="3303314" y="8298126"/>
            <a:ext cx="4172382" cy="3153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000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Clique </a:t>
            </a:r>
            <a:r>
              <a:rPr lang="en-US" sz="2000" b="1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aqui</a:t>
            </a:r>
            <a:r>
              <a:rPr lang="en-US" sz="2000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para </a:t>
            </a:r>
            <a:r>
              <a:rPr lang="en-US" sz="2000" b="1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conhecer</a:t>
            </a:r>
            <a:r>
              <a:rPr lang="en-US" sz="2000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nossos</a:t>
            </a:r>
            <a:r>
              <a:rPr lang="en-US" sz="2000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programas</a:t>
            </a:r>
            <a:r>
              <a:rPr lang="en-US" sz="2000" b="1" dirty="0" smtClean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e saber </a:t>
            </a:r>
            <a:r>
              <a:rPr lang="en-US" sz="2000" b="1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como</a:t>
            </a:r>
            <a:r>
              <a:rPr lang="en-US" sz="2000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você</a:t>
            </a:r>
            <a:r>
              <a:rPr lang="en-US" sz="2000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pode</a:t>
            </a:r>
            <a:r>
              <a:rPr lang="en-US" sz="2000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se </a:t>
            </a:r>
            <a:r>
              <a:rPr lang="en-US" sz="2000" b="1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conectar</a:t>
            </a:r>
            <a:r>
              <a:rPr lang="en-US" sz="2000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conosco</a:t>
            </a:r>
            <a:r>
              <a:rPr lang="en-US" sz="2000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!: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8115300"/>
            <a:ext cx="1592583" cy="165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3898">
            <a:off x="10039717" y="1343054"/>
            <a:ext cx="10800134" cy="12240579"/>
          </a:xfrm>
          <a:custGeom>
            <a:avLst/>
            <a:gdLst/>
            <a:ahLst/>
            <a:cxnLst/>
            <a:rect l="l" t="t" r="r" b="b"/>
            <a:pathLst>
              <a:path w="10800134" h="12240579">
                <a:moveTo>
                  <a:pt x="0" y="0"/>
                </a:moveTo>
                <a:lnTo>
                  <a:pt x="10800134" y="0"/>
                </a:lnTo>
                <a:lnTo>
                  <a:pt x="10800134" y="12240579"/>
                </a:lnTo>
                <a:lnTo>
                  <a:pt x="0" y="1224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3898">
            <a:off x="12023359" y="7029633"/>
            <a:ext cx="8156278" cy="9244104"/>
          </a:xfrm>
          <a:custGeom>
            <a:avLst/>
            <a:gdLst/>
            <a:ahLst/>
            <a:cxnLst/>
            <a:rect l="l" t="t" r="r" b="b"/>
            <a:pathLst>
              <a:path w="8156278" h="9244104">
                <a:moveTo>
                  <a:pt x="0" y="0"/>
                </a:moveTo>
                <a:lnTo>
                  <a:pt x="8156278" y="0"/>
                </a:lnTo>
                <a:lnTo>
                  <a:pt x="8156278" y="9244104"/>
                </a:lnTo>
                <a:lnTo>
                  <a:pt x="0" y="924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9258300"/>
            <a:ext cx="3688771" cy="991212"/>
          </a:xfrm>
          <a:custGeom>
            <a:avLst/>
            <a:gdLst/>
            <a:ahLst/>
            <a:cxnLst/>
            <a:rect l="l" t="t" r="r" b="b"/>
            <a:pathLst>
              <a:path w="3688771" h="991212">
                <a:moveTo>
                  <a:pt x="0" y="0"/>
                </a:moveTo>
                <a:lnTo>
                  <a:pt x="3688771" y="0"/>
                </a:lnTo>
                <a:lnTo>
                  <a:pt x="3688771" y="991212"/>
                </a:lnTo>
                <a:lnTo>
                  <a:pt x="0" y="991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780915"/>
            <a:ext cx="1266325" cy="126632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216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192185" y="2901288"/>
            <a:ext cx="1019505" cy="1006529"/>
          </a:xfrm>
          <a:custGeom>
            <a:avLst/>
            <a:gdLst/>
            <a:ahLst/>
            <a:cxnLst/>
            <a:rect l="l" t="t" r="r" b="b"/>
            <a:pathLst>
              <a:path w="1019505" h="1006529">
                <a:moveTo>
                  <a:pt x="0" y="0"/>
                </a:moveTo>
                <a:lnTo>
                  <a:pt x="1019504" y="0"/>
                </a:lnTo>
                <a:lnTo>
                  <a:pt x="1019504" y="1006529"/>
                </a:lnTo>
                <a:lnTo>
                  <a:pt x="0" y="1006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028700" y="4618740"/>
            <a:ext cx="1266325" cy="126632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216A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304894" y="4907103"/>
            <a:ext cx="713937" cy="689599"/>
          </a:xfrm>
          <a:custGeom>
            <a:avLst/>
            <a:gdLst/>
            <a:ahLst/>
            <a:cxnLst/>
            <a:rect l="l" t="t" r="r" b="b"/>
            <a:pathLst>
              <a:path w="713937" h="689599">
                <a:moveTo>
                  <a:pt x="0" y="0"/>
                </a:moveTo>
                <a:lnTo>
                  <a:pt x="713937" y="0"/>
                </a:lnTo>
                <a:lnTo>
                  <a:pt x="713937" y="689599"/>
                </a:lnTo>
                <a:lnTo>
                  <a:pt x="0" y="689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68774" y="6742315"/>
            <a:ext cx="1266325" cy="126632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3216A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166797" y="6926455"/>
            <a:ext cx="990131" cy="898047"/>
          </a:xfrm>
          <a:custGeom>
            <a:avLst/>
            <a:gdLst/>
            <a:ahLst/>
            <a:cxnLst/>
            <a:rect l="l" t="t" r="r" b="b"/>
            <a:pathLst>
              <a:path w="990131" h="898047">
                <a:moveTo>
                  <a:pt x="0" y="0"/>
                </a:moveTo>
                <a:lnTo>
                  <a:pt x="990131" y="0"/>
                </a:lnTo>
                <a:lnTo>
                  <a:pt x="990131" y="898046"/>
                </a:lnTo>
                <a:lnTo>
                  <a:pt x="0" y="8980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346069" y="3593644"/>
            <a:ext cx="6664640" cy="4410424"/>
          </a:xfrm>
          <a:custGeom>
            <a:avLst/>
            <a:gdLst/>
            <a:ahLst/>
            <a:cxnLst/>
            <a:rect l="l" t="t" r="r" b="b"/>
            <a:pathLst>
              <a:path w="6664640" h="4410424">
                <a:moveTo>
                  <a:pt x="0" y="0"/>
                </a:moveTo>
                <a:lnTo>
                  <a:pt x="6664640" y="0"/>
                </a:lnTo>
                <a:lnTo>
                  <a:pt x="6664640" y="4410423"/>
                </a:lnTo>
                <a:lnTo>
                  <a:pt x="0" y="4410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866775"/>
            <a:ext cx="13864008" cy="13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  <a:spcBef>
                <a:spcPct val="0"/>
              </a:spcBef>
            </a:pPr>
            <a:r>
              <a:rPr lang="en-US" sz="8107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 de Processos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59499" y="2808605"/>
            <a:ext cx="8115300" cy="116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MISSÃO: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Potencializar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governança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para o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crescimento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sustentável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inovador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.​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59499" y="4758900"/>
            <a:ext cx="811530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 QUE FAZEMOS?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dirty="0" err="1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Olhamos</a:t>
            </a:r>
            <a:r>
              <a:rPr lang="en-US" sz="2200" dirty="0" smtClean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para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forma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crítica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buscando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oportunidades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melhoria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contínua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59499" y="6627070"/>
            <a:ext cx="8115300" cy="275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COMO FAZEMOS?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Desenho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Cadeia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Valor;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Promoção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conhecimento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Documentação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Identificação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acompanhamento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oportunidades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melhoria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contínua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inovação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3898">
            <a:off x="10039717" y="1343054"/>
            <a:ext cx="10800134" cy="12240579"/>
          </a:xfrm>
          <a:custGeom>
            <a:avLst/>
            <a:gdLst/>
            <a:ahLst/>
            <a:cxnLst/>
            <a:rect l="l" t="t" r="r" b="b"/>
            <a:pathLst>
              <a:path w="10800134" h="12240579">
                <a:moveTo>
                  <a:pt x="0" y="0"/>
                </a:moveTo>
                <a:lnTo>
                  <a:pt x="10800134" y="0"/>
                </a:lnTo>
                <a:lnTo>
                  <a:pt x="10800134" y="12240579"/>
                </a:lnTo>
                <a:lnTo>
                  <a:pt x="0" y="1224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3898">
            <a:off x="12023359" y="7029633"/>
            <a:ext cx="8156278" cy="9244104"/>
          </a:xfrm>
          <a:custGeom>
            <a:avLst/>
            <a:gdLst/>
            <a:ahLst/>
            <a:cxnLst/>
            <a:rect l="l" t="t" r="r" b="b"/>
            <a:pathLst>
              <a:path w="8156278" h="9244104">
                <a:moveTo>
                  <a:pt x="0" y="0"/>
                </a:moveTo>
                <a:lnTo>
                  <a:pt x="8156278" y="0"/>
                </a:lnTo>
                <a:lnTo>
                  <a:pt x="8156278" y="9244104"/>
                </a:lnTo>
                <a:lnTo>
                  <a:pt x="0" y="9244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9258300"/>
            <a:ext cx="3688771" cy="991212"/>
          </a:xfrm>
          <a:custGeom>
            <a:avLst/>
            <a:gdLst/>
            <a:ahLst/>
            <a:cxnLst/>
            <a:rect l="l" t="t" r="r" b="b"/>
            <a:pathLst>
              <a:path w="3688771" h="991212">
                <a:moveTo>
                  <a:pt x="0" y="0"/>
                </a:moveTo>
                <a:lnTo>
                  <a:pt x="3688771" y="0"/>
                </a:lnTo>
                <a:lnTo>
                  <a:pt x="3688771" y="991212"/>
                </a:lnTo>
                <a:lnTo>
                  <a:pt x="0" y="991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61521" y="3056829"/>
            <a:ext cx="7836913" cy="5160894"/>
          </a:xfrm>
          <a:custGeom>
            <a:avLst/>
            <a:gdLst/>
            <a:ahLst/>
            <a:cxnLst/>
            <a:rect l="l" t="t" r="r" b="b"/>
            <a:pathLst>
              <a:path w="7836913" h="5160894">
                <a:moveTo>
                  <a:pt x="0" y="0"/>
                </a:moveTo>
                <a:lnTo>
                  <a:pt x="7836913" y="0"/>
                </a:lnTo>
                <a:lnTo>
                  <a:pt x="7836913" y="5160894"/>
                </a:lnTo>
                <a:lnTo>
                  <a:pt x="0" y="5160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3180890" y="1137489"/>
            <a:ext cx="13864008" cy="138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9"/>
              </a:lnSpc>
              <a:spcBef>
                <a:spcPct val="0"/>
              </a:spcBef>
            </a:pPr>
            <a:r>
              <a:rPr lang="en-US" sz="8107">
                <a:solidFill>
                  <a:srgbClr val="13216A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Objetivos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1286" y="3118673"/>
            <a:ext cx="8115300" cy="509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74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Conhecer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organização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suas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demandas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encontrar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melhores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práticas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474981" lvl="1" indent="-237491" algn="l">
              <a:lnSpc>
                <a:spcPts val="374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Criar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sinergia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entre as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pessoas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as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áreas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474981" lvl="1" indent="-237491" algn="l">
              <a:lnSpc>
                <a:spcPts val="374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Estabelecer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compreensíveis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bem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definidos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474981" lvl="1" indent="-237491" algn="l">
              <a:lnSpc>
                <a:spcPts val="374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Possibilitar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mensuração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resultados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474981" lvl="1" indent="-237491" algn="l">
              <a:lnSpc>
                <a:spcPts val="374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Agilizar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qualificar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as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atividades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das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áreas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474981" lvl="1" indent="-237491" algn="l">
              <a:lnSpc>
                <a:spcPts val="374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Reduzir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redundância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atividades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responsabilidades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474981" lvl="1" indent="-237491" algn="l">
              <a:lnSpc>
                <a:spcPts val="3740"/>
              </a:lnSpc>
              <a:buFont typeface="Arial"/>
              <a:buChar char="•"/>
            </a:pP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Melhorar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transversais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;</a:t>
            </a:r>
          </a:p>
          <a:p>
            <a:pPr marL="474981" lvl="1" indent="-237491" algn="l">
              <a:lnSpc>
                <a:spcPts val="3740"/>
              </a:lnSpc>
              <a:buFont typeface="Arial"/>
              <a:buChar char="•"/>
            </a:pP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Nos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tornarmos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referência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no 3º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Setor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em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estruturação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00" dirty="0" err="1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processos</a:t>
            </a:r>
            <a:r>
              <a:rPr lang="en-US" sz="2200" dirty="0">
                <a:solidFill>
                  <a:srgbClr val="13216A"/>
                </a:solidFill>
                <a:latin typeface="Open Sans 1"/>
                <a:ea typeface="Open Sans 1"/>
                <a:cs typeface="Open Sans 1"/>
                <a:sym typeface="Open Sans 1"/>
              </a:rPr>
              <a:t>!</a:t>
            </a:r>
          </a:p>
          <a:p>
            <a:pPr algn="l">
              <a:lnSpc>
                <a:spcPts val="3740"/>
              </a:lnSpc>
            </a:pPr>
            <a:endParaRPr lang="en-US" sz="2200" dirty="0">
              <a:solidFill>
                <a:srgbClr val="13216A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1305</Words>
  <Application>Microsoft Office PowerPoint</Application>
  <PresentationFormat>Personalizar</PresentationFormat>
  <Paragraphs>231</Paragraphs>
  <Slides>16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8" baseType="lpstr">
      <vt:lpstr>Open Sans</vt:lpstr>
      <vt:lpstr>Open Sans 1 Bold</vt:lpstr>
      <vt:lpstr>Aileron Bold</vt:lpstr>
      <vt:lpstr>Open Sans 1</vt:lpstr>
      <vt:lpstr>Open Sans 1 Italics</vt:lpstr>
      <vt:lpstr>Open Sans 2 Medium</vt:lpstr>
      <vt:lpstr>Aileron</vt:lpstr>
      <vt:lpstr>Arial</vt:lpstr>
      <vt:lpstr>Calibri</vt:lpstr>
      <vt:lpstr>Wingdings</vt:lpstr>
      <vt:lpstr>Open Sans 2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EBDI_07a09AGO</dc:title>
  <cp:lastModifiedBy>Danielle Irias</cp:lastModifiedBy>
  <cp:revision>13</cp:revision>
  <dcterms:created xsi:type="dcterms:W3CDTF">2006-08-16T00:00:00Z</dcterms:created>
  <dcterms:modified xsi:type="dcterms:W3CDTF">2024-08-01T22:56:08Z</dcterms:modified>
  <dc:identifier>DAGMcw_kTNo</dc:identifier>
</cp:coreProperties>
</file>